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46"/>
  </p:notesMasterIdLst>
  <p:handoutMasterIdLst>
    <p:handoutMasterId r:id="rId47"/>
  </p:handoutMasterIdLst>
  <p:sldIdLst>
    <p:sldId id="256" r:id="rId2"/>
    <p:sldId id="349" r:id="rId3"/>
    <p:sldId id="296" r:id="rId4"/>
    <p:sldId id="350" r:id="rId5"/>
    <p:sldId id="351" r:id="rId6"/>
    <p:sldId id="352" r:id="rId7"/>
    <p:sldId id="353" r:id="rId8"/>
    <p:sldId id="257" r:id="rId9"/>
    <p:sldId id="344" r:id="rId10"/>
    <p:sldId id="280" r:id="rId11"/>
    <p:sldId id="281" r:id="rId12"/>
    <p:sldId id="282" r:id="rId13"/>
    <p:sldId id="284" r:id="rId14"/>
    <p:sldId id="285" r:id="rId15"/>
    <p:sldId id="286" r:id="rId16"/>
    <p:sldId id="354" r:id="rId17"/>
    <p:sldId id="355" r:id="rId18"/>
    <p:sldId id="324" r:id="rId19"/>
    <p:sldId id="325" r:id="rId20"/>
    <p:sldId id="326" r:id="rId21"/>
    <p:sldId id="327" r:id="rId22"/>
    <p:sldId id="328" r:id="rId23"/>
    <p:sldId id="345" r:id="rId24"/>
    <p:sldId id="346" r:id="rId25"/>
    <p:sldId id="347" r:id="rId26"/>
    <p:sldId id="331" r:id="rId27"/>
    <p:sldId id="332" r:id="rId28"/>
    <p:sldId id="333" r:id="rId29"/>
    <p:sldId id="334" r:id="rId30"/>
    <p:sldId id="348" r:id="rId31"/>
    <p:sldId id="336" r:id="rId32"/>
    <p:sldId id="337" r:id="rId33"/>
    <p:sldId id="338" r:id="rId34"/>
    <p:sldId id="339" r:id="rId35"/>
    <p:sldId id="340" r:id="rId36"/>
    <p:sldId id="341" r:id="rId37"/>
    <p:sldId id="342" r:id="rId38"/>
    <p:sldId id="343" r:id="rId39"/>
    <p:sldId id="288" r:id="rId40"/>
    <p:sldId id="289" r:id="rId41"/>
    <p:sldId id="290" r:id="rId42"/>
    <p:sldId id="291" r:id="rId43"/>
    <p:sldId id="292" r:id="rId44"/>
    <p:sldId id="293" r:id="rId45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ru.wikipedia.org/wiki/McGraw-Hill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ru.wikipedia.org/wiki/McGraw-Hil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88CD23-5508-4CBC-A1FE-FA68B07AD61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53FB373-841F-4334-A9F0-6D011753A815}">
      <dgm:prSet phldrT="[Текст]" custT="1"/>
      <dgm:spPr/>
      <dgm:t>
        <a:bodyPr/>
        <a:lstStyle/>
        <a:p>
          <a:pPr algn="ctr"/>
          <a:r>
            <a:rPr lang="ru-RU" sz="2800" b="1" dirty="0">
              <a:solidFill>
                <a:srgbClr val="FFFF00"/>
              </a:solidFill>
            </a:rPr>
            <a:t>1968</a:t>
          </a:r>
          <a:r>
            <a:rPr lang="ru-RU" sz="1300" dirty="0"/>
            <a:t> </a:t>
          </a:r>
        </a:p>
        <a:p>
          <a:pPr algn="ctr"/>
          <a:r>
            <a:rPr lang="kk-KZ" sz="1600" dirty="0"/>
            <a:t>Студенты социологи Чикагского университета</a:t>
          </a:r>
          <a:endParaRPr lang="ru-RU" sz="1600" dirty="0"/>
        </a:p>
        <a:p>
          <a:pPr algn="ctr"/>
          <a:r>
            <a:rPr lang="ru-RU" sz="1600" dirty="0" err="1"/>
            <a:t>Норман</a:t>
          </a:r>
          <a:r>
            <a:rPr lang="ru-RU" sz="1600" dirty="0"/>
            <a:t> </a:t>
          </a:r>
          <a:r>
            <a:rPr lang="ru-RU" sz="1600" dirty="0" err="1"/>
            <a:t>Най</a:t>
          </a:r>
          <a:r>
            <a:rPr lang="ru-RU" sz="1600" dirty="0"/>
            <a:t>, </a:t>
          </a:r>
        </a:p>
        <a:p>
          <a:pPr algn="ctr"/>
          <a:r>
            <a:rPr lang="ru-RU" sz="1600" dirty="0" err="1"/>
            <a:t>Хелди</a:t>
          </a:r>
          <a:r>
            <a:rPr lang="ru-RU" sz="1600" dirty="0"/>
            <a:t> Хал, </a:t>
          </a:r>
        </a:p>
        <a:p>
          <a:pPr algn="ctr"/>
          <a:r>
            <a:rPr lang="ru-RU" sz="1600" dirty="0"/>
            <a:t>Дейл </a:t>
          </a:r>
          <a:r>
            <a:rPr lang="ru-RU" sz="1600" dirty="0" err="1"/>
            <a:t>Бент</a:t>
          </a:r>
          <a:endParaRPr lang="ru-RU" sz="1600" dirty="0"/>
        </a:p>
        <a:p>
          <a:pPr algn="ctr"/>
          <a:r>
            <a:rPr lang="ru-RU" sz="1600" dirty="0"/>
            <a:t>Первая версия</a:t>
          </a:r>
        </a:p>
      </dgm:t>
    </dgm:pt>
    <dgm:pt modelId="{D1DB0109-4D13-4736-9132-9B388DB1809F}" type="parTrans" cxnId="{1F2EE276-5440-4F23-8046-0A4511FD9E84}">
      <dgm:prSet/>
      <dgm:spPr/>
      <dgm:t>
        <a:bodyPr/>
        <a:lstStyle/>
        <a:p>
          <a:endParaRPr lang="ru-RU"/>
        </a:p>
      </dgm:t>
    </dgm:pt>
    <dgm:pt modelId="{A0A03C0F-6619-42CE-92EF-50312811F0CC}" type="sibTrans" cxnId="{1F2EE276-5440-4F23-8046-0A4511FD9E84}">
      <dgm:prSet/>
      <dgm:spPr/>
      <dgm:t>
        <a:bodyPr/>
        <a:lstStyle/>
        <a:p>
          <a:endParaRPr lang="ru-RU"/>
        </a:p>
      </dgm:t>
    </dgm:pt>
    <dgm:pt modelId="{D8D2314A-4A7B-4759-A0C3-3ABA99D01EC3}">
      <dgm:prSet phldrT="[Текст]"/>
      <dgm:spPr/>
      <dgm:t>
        <a:bodyPr/>
        <a:lstStyle/>
        <a:p>
          <a:r>
            <a:rPr lang="ru-RU" dirty="0"/>
            <a:t>Чикагский университет</a:t>
          </a:r>
        </a:p>
        <a:p>
          <a:r>
            <a:rPr lang="ru-RU" dirty="0"/>
            <a:t>Первое руководство 1970 </a:t>
          </a:r>
        </a:p>
        <a:p>
          <a:r>
            <a:rPr lang="ru-RU" dirty="0" err="1">
              <a:hlinkClick xmlns:r="http://schemas.openxmlformats.org/officeDocument/2006/relationships" r:id="rId1" tooltip="McGraw-Hill"/>
            </a:rPr>
            <a:t>McGraw-Hill</a:t>
          </a:r>
          <a:r>
            <a:rPr lang="ru-RU" dirty="0"/>
            <a:t>  </a:t>
          </a:r>
        </a:p>
      </dgm:t>
    </dgm:pt>
    <dgm:pt modelId="{D46BF1F5-F5FF-41AB-9E5E-F4919A303915}" type="parTrans" cxnId="{87840D82-EFA9-4898-BDC7-CECBBED41923}">
      <dgm:prSet/>
      <dgm:spPr/>
      <dgm:t>
        <a:bodyPr/>
        <a:lstStyle/>
        <a:p>
          <a:endParaRPr lang="ru-RU"/>
        </a:p>
      </dgm:t>
    </dgm:pt>
    <dgm:pt modelId="{3A80A96D-1C24-40A5-866E-F231C8A541AB}" type="sibTrans" cxnId="{87840D82-EFA9-4898-BDC7-CECBBED41923}">
      <dgm:prSet/>
      <dgm:spPr/>
      <dgm:t>
        <a:bodyPr/>
        <a:lstStyle/>
        <a:p>
          <a:endParaRPr lang="ru-RU"/>
        </a:p>
      </dgm:t>
    </dgm:pt>
    <dgm:pt modelId="{1FCD8918-9F6B-48FA-BA73-6709A88C7BA2}">
      <dgm:prSet phldrT="[Текст]" custT="1"/>
      <dgm:spPr/>
      <dgm:t>
        <a:bodyPr/>
        <a:lstStyle/>
        <a:p>
          <a:r>
            <a:rPr lang="ru-RU" sz="3600" b="1" dirty="0">
              <a:solidFill>
                <a:srgbClr val="FFFF00"/>
              </a:solidFill>
            </a:rPr>
            <a:t>1975 </a:t>
          </a:r>
          <a:endParaRPr lang="en-US" sz="3600" b="1" dirty="0">
            <a:solidFill>
              <a:srgbClr val="FFFF00"/>
            </a:solidFill>
          </a:endParaRPr>
        </a:p>
        <a:p>
          <a:r>
            <a:rPr lang="en-US" sz="1700" dirty="0"/>
            <a:t>SPSS Inc</a:t>
          </a:r>
          <a:endParaRPr lang="ru-RU" sz="1700" dirty="0"/>
        </a:p>
      </dgm:t>
    </dgm:pt>
    <dgm:pt modelId="{C8B7B973-9FB7-44E5-8A43-9D59BD34C9B3}" type="parTrans" cxnId="{E44528EA-E238-4CFF-B880-51C8A076F5C8}">
      <dgm:prSet/>
      <dgm:spPr/>
      <dgm:t>
        <a:bodyPr/>
        <a:lstStyle/>
        <a:p>
          <a:endParaRPr lang="ru-RU"/>
        </a:p>
      </dgm:t>
    </dgm:pt>
    <dgm:pt modelId="{7D29317E-4BB5-4D1D-B9F6-56E6BF53002C}" type="sibTrans" cxnId="{E44528EA-E238-4CFF-B880-51C8A076F5C8}">
      <dgm:prSet/>
      <dgm:spPr/>
      <dgm:t>
        <a:bodyPr/>
        <a:lstStyle/>
        <a:p>
          <a:endParaRPr lang="ru-RU"/>
        </a:p>
      </dgm:t>
    </dgm:pt>
    <dgm:pt modelId="{E14DE90E-DCEF-4881-9007-92BBEC1BADAC}">
      <dgm:prSet phldrT="[Текст]" custT="1"/>
      <dgm:spPr/>
      <dgm:t>
        <a:bodyPr/>
        <a:lstStyle/>
        <a:p>
          <a:pPr algn="l"/>
          <a:endParaRPr lang="ru-RU" sz="1300" dirty="0"/>
        </a:p>
      </dgm:t>
    </dgm:pt>
    <dgm:pt modelId="{789F8C76-F535-4070-87FE-1DC458B92A10}" type="parTrans" cxnId="{04A1B882-E426-4DCC-8C95-BC6A9027F27B}">
      <dgm:prSet/>
      <dgm:spPr/>
      <dgm:t>
        <a:bodyPr/>
        <a:lstStyle/>
        <a:p>
          <a:endParaRPr lang="ru-RU"/>
        </a:p>
      </dgm:t>
    </dgm:pt>
    <dgm:pt modelId="{D7FFB808-25F6-4490-BC06-0724101331E9}" type="sibTrans" cxnId="{04A1B882-E426-4DCC-8C95-BC6A9027F27B}">
      <dgm:prSet/>
      <dgm:spPr/>
      <dgm:t>
        <a:bodyPr/>
        <a:lstStyle/>
        <a:p>
          <a:endParaRPr lang="ru-RU"/>
        </a:p>
      </dgm:t>
    </dgm:pt>
    <dgm:pt modelId="{952170D2-DE3B-4091-A99E-A46349CD0954}">
      <dgm:prSet phldrT="[Текст]" custT="1"/>
      <dgm:spPr/>
      <dgm:t>
        <a:bodyPr/>
        <a:lstStyle/>
        <a:p>
          <a:r>
            <a:rPr lang="en-US" sz="3600" b="1" dirty="0">
              <a:solidFill>
                <a:srgbClr val="FFFF00"/>
              </a:solidFill>
            </a:rPr>
            <a:t>2009</a:t>
          </a:r>
          <a:r>
            <a:rPr lang="en-US" sz="3600" dirty="0">
              <a:solidFill>
                <a:srgbClr val="FFFF00"/>
              </a:solidFill>
            </a:rPr>
            <a:t> </a:t>
          </a:r>
        </a:p>
        <a:p>
          <a:r>
            <a:rPr lang="kk-KZ" sz="1700" dirty="0"/>
            <a:t>куплена </a:t>
          </a:r>
          <a:r>
            <a:rPr lang="en-US" sz="1700" dirty="0"/>
            <a:t>IBM</a:t>
          </a:r>
        </a:p>
        <a:p>
          <a:r>
            <a:rPr lang="ru-RU" sz="1700" dirty="0"/>
            <a:t>PASW </a:t>
          </a:r>
          <a:r>
            <a:rPr lang="ru-RU" sz="1700" dirty="0" err="1"/>
            <a:t>Statistics</a:t>
          </a:r>
          <a:r>
            <a:rPr lang="ru-RU" sz="1700" dirty="0"/>
            <a:t> (</a:t>
          </a:r>
          <a:r>
            <a:rPr lang="ru-RU" sz="1700" dirty="0" err="1"/>
            <a:t>PredictiveAnalyticsSoftWare</a:t>
          </a:r>
          <a:r>
            <a:rPr lang="en-US" sz="1700" dirty="0"/>
            <a:t>)</a:t>
          </a:r>
        </a:p>
        <a:p>
          <a:r>
            <a:rPr lang="lt-LT" sz="1700" b="0" i="0" dirty="0"/>
            <a:t>IBM SPSS Statisics</a:t>
          </a:r>
          <a:endParaRPr lang="ru-RU" sz="1700" dirty="0"/>
        </a:p>
      </dgm:t>
    </dgm:pt>
    <dgm:pt modelId="{764C752B-626C-4CAF-92D1-44DAE58E1FE8}" type="parTrans" cxnId="{13228F53-BF21-4DEB-935D-696CCEF6D37C}">
      <dgm:prSet/>
      <dgm:spPr/>
      <dgm:t>
        <a:bodyPr/>
        <a:lstStyle/>
        <a:p>
          <a:endParaRPr lang="ru-RU"/>
        </a:p>
      </dgm:t>
    </dgm:pt>
    <dgm:pt modelId="{791AD443-CC1C-4FDA-91C5-81BCD922B62A}" type="sibTrans" cxnId="{13228F53-BF21-4DEB-935D-696CCEF6D37C}">
      <dgm:prSet/>
      <dgm:spPr/>
      <dgm:t>
        <a:bodyPr/>
        <a:lstStyle/>
        <a:p>
          <a:endParaRPr lang="ru-RU"/>
        </a:p>
      </dgm:t>
    </dgm:pt>
    <dgm:pt modelId="{1A1E4931-623F-425D-9DA6-8781D920F235}" type="pres">
      <dgm:prSet presAssocID="{C088CD23-5508-4CBC-A1FE-FA68B07AD619}" presName="CompostProcess" presStyleCnt="0">
        <dgm:presLayoutVars>
          <dgm:dir/>
          <dgm:resizeHandles val="exact"/>
        </dgm:presLayoutVars>
      </dgm:prSet>
      <dgm:spPr/>
    </dgm:pt>
    <dgm:pt modelId="{803530F5-6E45-463E-96C5-F8F60D58DCB8}" type="pres">
      <dgm:prSet presAssocID="{C088CD23-5508-4CBC-A1FE-FA68B07AD619}" presName="arrow" presStyleLbl="bgShp" presStyleIdx="0" presStyleCnt="1"/>
      <dgm:spPr/>
    </dgm:pt>
    <dgm:pt modelId="{86A29031-9E98-406C-B8C6-0B0A26C066D7}" type="pres">
      <dgm:prSet presAssocID="{C088CD23-5508-4CBC-A1FE-FA68B07AD619}" presName="linearProcess" presStyleCnt="0"/>
      <dgm:spPr/>
    </dgm:pt>
    <dgm:pt modelId="{6BD9860A-D7A2-4D9D-9866-387A22FF4F17}" type="pres">
      <dgm:prSet presAssocID="{153FB373-841F-4334-A9F0-6D011753A815}" presName="textNode" presStyleLbl="node1" presStyleIdx="0" presStyleCnt="4" custScaleY="136124">
        <dgm:presLayoutVars>
          <dgm:bulletEnabled val="1"/>
        </dgm:presLayoutVars>
      </dgm:prSet>
      <dgm:spPr/>
    </dgm:pt>
    <dgm:pt modelId="{C7308893-ABCD-4CC5-89E9-E67826BEC8DA}" type="pres">
      <dgm:prSet presAssocID="{A0A03C0F-6619-42CE-92EF-50312811F0CC}" presName="sibTrans" presStyleCnt="0"/>
      <dgm:spPr/>
    </dgm:pt>
    <dgm:pt modelId="{E587F2EB-352E-4E37-BDA8-90ACB4719AEB}" type="pres">
      <dgm:prSet presAssocID="{D8D2314A-4A7B-4759-A0C3-3ABA99D01EC3}" presName="textNode" presStyleLbl="node1" presStyleIdx="1" presStyleCnt="4">
        <dgm:presLayoutVars>
          <dgm:bulletEnabled val="1"/>
        </dgm:presLayoutVars>
      </dgm:prSet>
      <dgm:spPr/>
    </dgm:pt>
    <dgm:pt modelId="{56868DAE-755A-4E69-A6B9-4C2CA916DAC2}" type="pres">
      <dgm:prSet presAssocID="{3A80A96D-1C24-40A5-866E-F231C8A541AB}" presName="sibTrans" presStyleCnt="0"/>
      <dgm:spPr/>
    </dgm:pt>
    <dgm:pt modelId="{3B29E2BC-F022-41A5-98DB-4F882BDC452A}" type="pres">
      <dgm:prSet presAssocID="{1FCD8918-9F6B-48FA-BA73-6709A88C7BA2}" presName="textNode" presStyleLbl="node1" presStyleIdx="2" presStyleCnt="4">
        <dgm:presLayoutVars>
          <dgm:bulletEnabled val="1"/>
        </dgm:presLayoutVars>
      </dgm:prSet>
      <dgm:spPr/>
    </dgm:pt>
    <dgm:pt modelId="{681F5E43-D0B8-4FB9-B09A-3663141772E3}" type="pres">
      <dgm:prSet presAssocID="{7D29317E-4BB5-4D1D-B9F6-56E6BF53002C}" presName="sibTrans" presStyleCnt="0"/>
      <dgm:spPr/>
    </dgm:pt>
    <dgm:pt modelId="{DEA7EB89-7ACA-47C1-839C-EF1ADA47A449}" type="pres">
      <dgm:prSet presAssocID="{952170D2-DE3B-4091-A99E-A46349CD0954}" presName="textNode" presStyleLbl="node1" presStyleIdx="3" presStyleCnt="4" custScaleY="157840" custLinFactNeighborX="8541" custLinFactNeighborY="-2834">
        <dgm:presLayoutVars>
          <dgm:bulletEnabled val="1"/>
        </dgm:presLayoutVars>
      </dgm:prSet>
      <dgm:spPr/>
    </dgm:pt>
  </dgm:ptLst>
  <dgm:cxnLst>
    <dgm:cxn modelId="{DE959315-9DC6-4881-BA35-5D21B373D3B9}" type="presOf" srcId="{E14DE90E-DCEF-4881-9007-92BBEC1BADAC}" destId="{6BD9860A-D7A2-4D9D-9866-387A22FF4F17}" srcOrd="0" destOrd="1" presId="urn:microsoft.com/office/officeart/2005/8/layout/hProcess9"/>
    <dgm:cxn modelId="{E7C86369-2A68-49B8-A748-5EB429A62B61}" type="presOf" srcId="{D8D2314A-4A7B-4759-A0C3-3ABA99D01EC3}" destId="{E587F2EB-352E-4E37-BDA8-90ACB4719AEB}" srcOrd="0" destOrd="0" presId="urn:microsoft.com/office/officeart/2005/8/layout/hProcess9"/>
    <dgm:cxn modelId="{13228F53-BF21-4DEB-935D-696CCEF6D37C}" srcId="{C088CD23-5508-4CBC-A1FE-FA68B07AD619}" destId="{952170D2-DE3B-4091-A99E-A46349CD0954}" srcOrd="3" destOrd="0" parTransId="{764C752B-626C-4CAF-92D1-44DAE58E1FE8}" sibTransId="{791AD443-CC1C-4FDA-91C5-81BCD922B62A}"/>
    <dgm:cxn modelId="{1F2EE276-5440-4F23-8046-0A4511FD9E84}" srcId="{C088CD23-5508-4CBC-A1FE-FA68B07AD619}" destId="{153FB373-841F-4334-A9F0-6D011753A815}" srcOrd="0" destOrd="0" parTransId="{D1DB0109-4D13-4736-9132-9B388DB1809F}" sibTransId="{A0A03C0F-6619-42CE-92EF-50312811F0CC}"/>
    <dgm:cxn modelId="{87840D82-EFA9-4898-BDC7-CECBBED41923}" srcId="{C088CD23-5508-4CBC-A1FE-FA68B07AD619}" destId="{D8D2314A-4A7B-4759-A0C3-3ABA99D01EC3}" srcOrd="1" destOrd="0" parTransId="{D46BF1F5-F5FF-41AB-9E5E-F4919A303915}" sibTransId="{3A80A96D-1C24-40A5-866E-F231C8A541AB}"/>
    <dgm:cxn modelId="{04A1B882-E426-4DCC-8C95-BC6A9027F27B}" srcId="{153FB373-841F-4334-A9F0-6D011753A815}" destId="{E14DE90E-DCEF-4881-9007-92BBEC1BADAC}" srcOrd="0" destOrd="0" parTransId="{789F8C76-F535-4070-87FE-1DC458B92A10}" sibTransId="{D7FFB808-25F6-4490-BC06-0724101331E9}"/>
    <dgm:cxn modelId="{0E91C495-9457-4C8F-9903-32398EBD996E}" type="presOf" srcId="{153FB373-841F-4334-A9F0-6D011753A815}" destId="{6BD9860A-D7A2-4D9D-9866-387A22FF4F17}" srcOrd="0" destOrd="0" presId="urn:microsoft.com/office/officeart/2005/8/layout/hProcess9"/>
    <dgm:cxn modelId="{02FDC6B6-6E6F-4415-921D-95BE7DE8382A}" type="presOf" srcId="{952170D2-DE3B-4091-A99E-A46349CD0954}" destId="{DEA7EB89-7ACA-47C1-839C-EF1ADA47A449}" srcOrd="0" destOrd="0" presId="urn:microsoft.com/office/officeart/2005/8/layout/hProcess9"/>
    <dgm:cxn modelId="{8049A3BD-CA4B-49CC-8177-27AC6D237147}" type="presOf" srcId="{1FCD8918-9F6B-48FA-BA73-6709A88C7BA2}" destId="{3B29E2BC-F022-41A5-98DB-4F882BDC452A}" srcOrd="0" destOrd="0" presId="urn:microsoft.com/office/officeart/2005/8/layout/hProcess9"/>
    <dgm:cxn modelId="{763289CC-0588-473E-8F74-C02857121BDD}" type="presOf" srcId="{C088CD23-5508-4CBC-A1FE-FA68B07AD619}" destId="{1A1E4931-623F-425D-9DA6-8781D920F235}" srcOrd="0" destOrd="0" presId="urn:microsoft.com/office/officeart/2005/8/layout/hProcess9"/>
    <dgm:cxn modelId="{E44528EA-E238-4CFF-B880-51C8A076F5C8}" srcId="{C088CD23-5508-4CBC-A1FE-FA68B07AD619}" destId="{1FCD8918-9F6B-48FA-BA73-6709A88C7BA2}" srcOrd="2" destOrd="0" parTransId="{C8B7B973-9FB7-44E5-8A43-9D59BD34C9B3}" sibTransId="{7D29317E-4BB5-4D1D-B9F6-56E6BF53002C}"/>
    <dgm:cxn modelId="{2E38940B-E6CB-40A7-94F6-ABF3D2F7BA48}" type="presParOf" srcId="{1A1E4931-623F-425D-9DA6-8781D920F235}" destId="{803530F5-6E45-463E-96C5-F8F60D58DCB8}" srcOrd="0" destOrd="0" presId="urn:microsoft.com/office/officeart/2005/8/layout/hProcess9"/>
    <dgm:cxn modelId="{432385C3-4D5F-41C2-A164-21EC5B57C146}" type="presParOf" srcId="{1A1E4931-623F-425D-9DA6-8781D920F235}" destId="{86A29031-9E98-406C-B8C6-0B0A26C066D7}" srcOrd="1" destOrd="0" presId="urn:microsoft.com/office/officeart/2005/8/layout/hProcess9"/>
    <dgm:cxn modelId="{987F8353-2293-4D41-9C0B-977FBC118F77}" type="presParOf" srcId="{86A29031-9E98-406C-B8C6-0B0A26C066D7}" destId="{6BD9860A-D7A2-4D9D-9866-387A22FF4F17}" srcOrd="0" destOrd="0" presId="urn:microsoft.com/office/officeart/2005/8/layout/hProcess9"/>
    <dgm:cxn modelId="{C4ECF882-57C1-4EBB-A854-87EF6C072B3E}" type="presParOf" srcId="{86A29031-9E98-406C-B8C6-0B0A26C066D7}" destId="{C7308893-ABCD-4CC5-89E9-E67826BEC8DA}" srcOrd="1" destOrd="0" presId="urn:microsoft.com/office/officeart/2005/8/layout/hProcess9"/>
    <dgm:cxn modelId="{91C24B1B-62FB-420D-8C50-5194C46F54A3}" type="presParOf" srcId="{86A29031-9E98-406C-B8C6-0B0A26C066D7}" destId="{E587F2EB-352E-4E37-BDA8-90ACB4719AEB}" srcOrd="2" destOrd="0" presId="urn:microsoft.com/office/officeart/2005/8/layout/hProcess9"/>
    <dgm:cxn modelId="{D2A7434C-6F47-4F36-AE4D-500AFA625A5C}" type="presParOf" srcId="{86A29031-9E98-406C-B8C6-0B0A26C066D7}" destId="{56868DAE-755A-4E69-A6B9-4C2CA916DAC2}" srcOrd="3" destOrd="0" presId="urn:microsoft.com/office/officeart/2005/8/layout/hProcess9"/>
    <dgm:cxn modelId="{F0755416-8A6C-4D3C-846F-A0B1A4CBE932}" type="presParOf" srcId="{86A29031-9E98-406C-B8C6-0B0A26C066D7}" destId="{3B29E2BC-F022-41A5-98DB-4F882BDC452A}" srcOrd="4" destOrd="0" presId="urn:microsoft.com/office/officeart/2005/8/layout/hProcess9"/>
    <dgm:cxn modelId="{1738A045-A3D7-4643-9B7E-789B536980B0}" type="presParOf" srcId="{86A29031-9E98-406C-B8C6-0B0A26C066D7}" destId="{681F5E43-D0B8-4FB9-B09A-3663141772E3}" srcOrd="5" destOrd="0" presId="urn:microsoft.com/office/officeart/2005/8/layout/hProcess9"/>
    <dgm:cxn modelId="{86341102-A494-404D-AFA1-187175C8C1AC}" type="presParOf" srcId="{86A29031-9E98-406C-B8C6-0B0A26C066D7}" destId="{DEA7EB89-7ACA-47C1-839C-EF1ADA47A4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1CD6EB-34D6-4328-9778-C451F96993F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9B82E8A-0CA0-40CE-A0C1-507A389A8440}">
      <dgm:prSet phldrT="[Текст]"/>
      <dgm:spPr/>
      <dgm:t>
        <a:bodyPr/>
        <a:lstStyle/>
        <a:p>
          <a:r>
            <a:rPr lang="ru-RU" dirty="0"/>
            <a:t>1985 году для </a:t>
          </a:r>
          <a:r>
            <a:rPr lang="en-US" dirty="0"/>
            <a:t>Mac</a:t>
          </a:r>
          <a:endParaRPr lang="ru-RU" dirty="0"/>
        </a:p>
      </dgm:t>
    </dgm:pt>
    <dgm:pt modelId="{9AC65249-8D70-4954-B6CD-9F31E900BB59}" type="parTrans" cxnId="{122B2916-5E85-4BDD-9FA6-8FD7B64738E3}">
      <dgm:prSet/>
      <dgm:spPr/>
      <dgm:t>
        <a:bodyPr/>
        <a:lstStyle/>
        <a:p>
          <a:endParaRPr lang="ru-RU"/>
        </a:p>
      </dgm:t>
    </dgm:pt>
    <dgm:pt modelId="{C6A65E6B-3406-41DF-B2A2-A361B0239E2F}" type="sibTrans" cxnId="{122B2916-5E85-4BDD-9FA6-8FD7B64738E3}">
      <dgm:prSet/>
      <dgm:spPr/>
      <dgm:t>
        <a:bodyPr/>
        <a:lstStyle/>
        <a:p>
          <a:endParaRPr lang="ru-RU"/>
        </a:p>
      </dgm:t>
    </dgm:pt>
    <dgm:pt modelId="{86F1D7B0-2484-475C-BE83-08E51656D4A7}">
      <dgm:prSet phldrT="[Текст]"/>
      <dgm:spPr/>
      <dgm:t>
        <a:bodyPr/>
        <a:lstStyle/>
        <a:p>
          <a:r>
            <a:rPr lang="en-US" dirty="0"/>
            <a:t>1987 </a:t>
          </a:r>
          <a:r>
            <a:rPr lang="kk-KZ" dirty="0"/>
            <a:t>для </a:t>
          </a:r>
          <a:r>
            <a:rPr lang="en-US" dirty="0"/>
            <a:t>Windows</a:t>
          </a:r>
          <a:endParaRPr lang="ru-RU" dirty="0"/>
        </a:p>
      </dgm:t>
    </dgm:pt>
    <dgm:pt modelId="{52E8CBA3-9BCF-4EC6-A93A-DD07510A3500}" type="parTrans" cxnId="{6911D6B0-399D-4979-8FC0-58DC390313A0}">
      <dgm:prSet/>
      <dgm:spPr/>
      <dgm:t>
        <a:bodyPr/>
        <a:lstStyle/>
        <a:p>
          <a:endParaRPr lang="ru-RU"/>
        </a:p>
      </dgm:t>
    </dgm:pt>
    <dgm:pt modelId="{3CF4C39D-2C0F-408D-A0DB-54D9C23B26E6}" type="sibTrans" cxnId="{6911D6B0-399D-4979-8FC0-58DC390313A0}">
      <dgm:prSet/>
      <dgm:spPr/>
      <dgm:t>
        <a:bodyPr/>
        <a:lstStyle/>
        <a:p>
          <a:endParaRPr lang="ru-RU"/>
        </a:p>
      </dgm:t>
    </dgm:pt>
    <dgm:pt modelId="{F119A647-C3E6-4BAE-8940-57C12806C181}">
      <dgm:prSet phldrT="[Текст]"/>
      <dgm:spPr/>
      <dgm:t>
        <a:bodyPr/>
        <a:lstStyle/>
        <a:p>
          <a:r>
            <a:rPr lang="en-US" dirty="0"/>
            <a:t>…</a:t>
          </a:r>
          <a:endParaRPr lang="ru-RU" dirty="0"/>
        </a:p>
      </dgm:t>
    </dgm:pt>
    <dgm:pt modelId="{422E09D2-077D-4212-9EC3-F2FCB93B35F7}" type="parTrans" cxnId="{AB9B0BB1-B2CC-4B2A-9539-5C9463CF6E2B}">
      <dgm:prSet/>
      <dgm:spPr/>
      <dgm:t>
        <a:bodyPr/>
        <a:lstStyle/>
        <a:p>
          <a:endParaRPr lang="ru-RU"/>
        </a:p>
      </dgm:t>
    </dgm:pt>
    <dgm:pt modelId="{68911E5B-D930-4F19-9DC2-E977C874B0D5}" type="sibTrans" cxnId="{AB9B0BB1-B2CC-4B2A-9539-5C9463CF6E2B}">
      <dgm:prSet/>
      <dgm:spPr/>
      <dgm:t>
        <a:bodyPr/>
        <a:lstStyle/>
        <a:p>
          <a:endParaRPr lang="ru-RU"/>
        </a:p>
      </dgm:t>
    </dgm:pt>
    <dgm:pt modelId="{43B92AA1-FE21-476F-921F-22BF8DDB302A}" type="pres">
      <dgm:prSet presAssocID="{391CD6EB-34D6-4328-9778-C451F96993F8}" presName="Name0" presStyleCnt="0">
        <dgm:presLayoutVars>
          <dgm:dir/>
          <dgm:animLvl val="lvl"/>
          <dgm:resizeHandles val="exact"/>
        </dgm:presLayoutVars>
      </dgm:prSet>
      <dgm:spPr/>
    </dgm:pt>
    <dgm:pt modelId="{B47476E1-0889-493C-93E8-A5780A076CEC}" type="pres">
      <dgm:prSet presAssocID="{F9B82E8A-0CA0-40CE-A0C1-507A389A8440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7660A79-23AB-4FD9-A296-03A173218B5D}" type="pres">
      <dgm:prSet presAssocID="{C6A65E6B-3406-41DF-B2A2-A361B0239E2F}" presName="parTxOnlySpace" presStyleCnt="0"/>
      <dgm:spPr/>
    </dgm:pt>
    <dgm:pt modelId="{5AD45A41-EF13-4EEA-88F9-14E32B358DD0}" type="pres">
      <dgm:prSet presAssocID="{86F1D7B0-2484-475C-BE83-08E51656D4A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7C16768E-ED00-47E7-BC9C-EAF2842E5075}" type="pres">
      <dgm:prSet presAssocID="{3CF4C39D-2C0F-408D-A0DB-54D9C23B26E6}" presName="parTxOnlySpace" presStyleCnt="0"/>
      <dgm:spPr/>
    </dgm:pt>
    <dgm:pt modelId="{E0B72451-BCEE-4556-BFA3-DD34D6EAB6FE}" type="pres">
      <dgm:prSet presAssocID="{F119A647-C3E6-4BAE-8940-57C12806C181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6380713-82D2-4E82-B4D2-C0A62DE3E1D7}" type="presOf" srcId="{F119A647-C3E6-4BAE-8940-57C12806C181}" destId="{E0B72451-BCEE-4556-BFA3-DD34D6EAB6FE}" srcOrd="0" destOrd="0" presId="urn:microsoft.com/office/officeart/2005/8/layout/chevron1"/>
    <dgm:cxn modelId="{D37F1B14-BBC3-4539-A16F-3FA7A81AD350}" type="presOf" srcId="{86F1D7B0-2484-475C-BE83-08E51656D4A7}" destId="{5AD45A41-EF13-4EEA-88F9-14E32B358DD0}" srcOrd="0" destOrd="0" presId="urn:microsoft.com/office/officeart/2005/8/layout/chevron1"/>
    <dgm:cxn modelId="{122B2916-5E85-4BDD-9FA6-8FD7B64738E3}" srcId="{391CD6EB-34D6-4328-9778-C451F96993F8}" destId="{F9B82E8A-0CA0-40CE-A0C1-507A389A8440}" srcOrd="0" destOrd="0" parTransId="{9AC65249-8D70-4954-B6CD-9F31E900BB59}" sibTransId="{C6A65E6B-3406-41DF-B2A2-A361B0239E2F}"/>
    <dgm:cxn modelId="{7EA5EA23-641F-49EC-98C7-35E6BA31A3AC}" type="presOf" srcId="{391CD6EB-34D6-4328-9778-C451F96993F8}" destId="{43B92AA1-FE21-476F-921F-22BF8DDB302A}" srcOrd="0" destOrd="0" presId="urn:microsoft.com/office/officeart/2005/8/layout/chevron1"/>
    <dgm:cxn modelId="{D51E2126-AA36-4DDD-B763-74995C2BFF98}" type="presOf" srcId="{F9B82E8A-0CA0-40CE-A0C1-507A389A8440}" destId="{B47476E1-0889-493C-93E8-A5780A076CEC}" srcOrd="0" destOrd="0" presId="urn:microsoft.com/office/officeart/2005/8/layout/chevron1"/>
    <dgm:cxn modelId="{6911D6B0-399D-4979-8FC0-58DC390313A0}" srcId="{391CD6EB-34D6-4328-9778-C451F96993F8}" destId="{86F1D7B0-2484-475C-BE83-08E51656D4A7}" srcOrd="1" destOrd="0" parTransId="{52E8CBA3-9BCF-4EC6-A93A-DD07510A3500}" sibTransId="{3CF4C39D-2C0F-408D-A0DB-54D9C23B26E6}"/>
    <dgm:cxn modelId="{AB9B0BB1-B2CC-4B2A-9539-5C9463CF6E2B}" srcId="{391CD6EB-34D6-4328-9778-C451F96993F8}" destId="{F119A647-C3E6-4BAE-8940-57C12806C181}" srcOrd="2" destOrd="0" parTransId="{422E09D2-077D-4212-9EC3-F2FCB93B35F7}" sibTransId="{68911E5B-D930-4F19-9DC2-E977C874B0D5}"/>
    <dgm:cxn modelId="{9A6849F7-A6CE-49E4-9DF2-D782CD3BFEBA}" type="presParOf" srcId="{43B92AA1-FE21-476F-921F-22BF8DDB302A}" destId="{B47476E1-0889-493C-93E8-A5780A076CEC}" srcOrd="0" destOrd="0" presId="urn:microsoft.com/office/officeart/2005/8/layout/chevron1"/>
    <dgm:cxn modelId="{E04CF613-4EF9-434F-B49A-0E0F08DBBD46}" type="presParOf" srcId="{43B92AA1-FE21-476F-921F-22BF8DDB302A}" destId="{07660A79-23AB-4FD9-A296-03A173218B5D}" srcOrd="1" destOrd="0" presId="urn:microsoft.com/office/officeart/2005/8/layout/chevron1"/>
    <dgm:cxn modelId="{9D764A96-831A-4EE6-91DE-C30835B691AD}" type="presParOf" srcId="{43B92AA1-FE21-476F-921F-22BF8DDB302A}" destId="{5AD45A41-EF13-4EEA-88F9-14E32B358DD0}" srcOrd="2" destOrd="0" presId="urn:microsoft.com/office/officeart/2005/8/layout/chevron1"/>
    <dgm:cxn modelId="{6E9DA102-BE5F-440F-B303-5F87E08B6B9E}" type="presParOf" srcId="{43B92AA1-FE21-476F-921F-22BF8DDB302A}" destId="{7C16768E-ED00-47E7-BC9C-EAF2842E5075}" srcOrd="3" destOrd="0" presId="urn:microsoft.com/office/officeart/2005/8/layout/chevron1"/>
    <dgm:cxn modelId="{074DF82F-CBA0-4521-A42F-9E96BF89648E}" type="presParOf" srcId="{43B92AA1-FE21-476F-921F-22BF8DDB302A}" destId="{E0B72451-BCEE-4556-BFA3-DD34D6EAB6F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530F5-6E45-463E-96C5-F8F60D58DCB8}">
      <dsp:nvSpPr>
        <dsp:cNvPr id="0" name=""/>
        <dsp:cNvSpPr/>
      </dsp:nvSpPr>
      <dsp:spPr>
        <a:xfrm>
          <a:off x="694953" y="0"/>
          <a:ext cx="7876139" cy="525780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D9860A-D7A2-4D9D-9866-387A22FF4F17}">
      <dsp:nvSpPr>
        <dsp:cNvPr id="0" name=""/>
        <dsp:cNvSpPr/>
      </dsp:nvSpPr>
      <dsp:spPr>
        <a:xfrm>
          <a:off x="4637" y="1197474"/>
          <a:ext cx="2230547" cy="28628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FFFF00"/>
              </a:solidFill>
            </a:rPr>
            <a:t>1968</a:t>
          </a:r>
          <a:r>
            <a:rPr lang="ru-RU" sz="1300" kern="1200" dirty="0"/>
            <a:t>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/>
            <a:t>Студенты социологи Чикагского университета</a:t>
          </a:r>
          <a:endParaRPr lang="ru-RU" sz="16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Норман</a:t>
          </a:r>
          <a:r>
            <a:rPr lang="ru-RU" sz="1600" kern="1200" dirty="0"/>
            <a:t> </a:t>
          </a:r>
          <a:r>
            <a:rPr lang="ru-RU" sz="1600" kern="1200" dirty="0" err="1"/>
            <a:t>Най</a:t>
          </a:r>
          <a:r>
            <a:rPr lang="ru-RU" sz="1600" kern="1200" dirty="0"/>
            <a:t>,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Хелди</a:t>
          </a:r>
          <a:r>
            <a:rPr lang="ru-RU" sz="1600" kern="1200" dirty="0"/>
            <a:t> Хал,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Дейл </a:t>
          </a:r>
          <a:r>
            <a:rPr lang="ru-RU" sz="1600" kern="1200" dirty="0" err="1"/>
            <a:t>Бент</a:t>
          </a:r>
          <a:endParaRPr lang="ru-RU" sz="16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Первая версия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300" kern="1200" dirty="0"/>
        </a:p>
      </dsp:txBody>
      <dsp:txXfrm>
        <a:off x="113523" y="1306360"/>
        <a:ext cx="2012775" cy="2645079"/>
      </dsp:txXfrm>
    </dsp:sp>
    <dsp:sp modelId="{E587F2EB-352E-4E37-BDA8-90ACB4719AEB}">
      <dsp:nvSpPr>
        <dsp:cNvPr id="0" name=""/>
        <dsp:cNvSpPr/>
      </dsp:nvSpPr>
      <dsp:spPr>
        <a:xfrm>
          <a:off x="2346712" y="1577340"/>
          <a:ext cx="2230547" cy="210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Чикагский университет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Первое руководство 1970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 err="1">
              <a:hlinkClick xmlns:r="http://schemas.openxmlformats.org/officeDocument/2006/relationships" r:id="rId1" tooltip="McGraw-Hill"/>
            </a:rPr>
            <a:t>McGraw-Hill</a:t>
          </a:r>
          <a:r>
            <a:rPr lang="ru-RU" sz="1900" kern="1200" dirty="0"/>
            <a:t>  </a:t>
          </a:r>
        </a:p>
      </dsp:txBody>
      <dsp:txXfrm>
        <a:off x="2449378" y="1680006"/>
        <a:ext cx="2025215" cy="1897788"/>
      </dsp:txXfrm>
    </dsp:sp>
    <dsp:sp modelId="{3B29E2BC-F022-41A5-98DB-4F882BDC452A}">
      <dsp:nvSpPr>
        <dsp:cNvPr id="0" name=""/>
        <dsp:cNvSpPr/>
      </dsp:nvSpPr>
      <dsp:spPr>
        <a:xfrm>
          <a:off x="4688787" y="1577340"/>
          <a:ext cx="2230547" cy="210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>
              <a:solidFill>
                <a:srgbClr val="FFFF00"/>
              </a:solidFill>
            </a:rPr>
            <a:t>1975 </a:t>
          </a:r>
          <a:endParaRPr lang="en-US" sz="3600" b="1" kern="1200" dirty="0">
            <a:solidFill>
              <a:srgbClr val="FFFF00"/>
            </a:solidFill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SPSS Inc</a:t>
          </a:r>
          <a:endParaRPr lang="ru-RU" sz="1700" kern="1200" dirty="0"/>
        </a:p>
      </dsp:txBody>
      <dsp:txXfrm>
        <a:off x="4791453" y="1680006"/>
        <a:ext cx="2025215" cy="1897788"/>
      </dsp:txXfrm>
    </dsp:sp>
    <dsp:sp modelId="{DEA7EB89-7ACA-47C1-839C-EF1ADA47A449}">
      <dsp:nvSpPr>
        <dsp:cNvPr id="0" name=""/>
        <dsp:cNvSpPr/>
      </dsp:nvSpPr>
      <dsp:spPr>
        <a:xfrm>
          <a:off x="7035499" y="909515"/>
          <a:ext cx="2230547" cy="3319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rgbClr val="FFFF00"/>
              </a:solidFill>
            </a:rPr>
            <a:t>2009</a:t>
          </a:r>
          <a:r>
            <a:rPr lang="en-US" sz="3600" kern="1200" dirty="0">
              <a:solidFill>
                <a:srgbClr val="FFFF00"/>
              </a:solidFill>
            </a:rPr>
            <a:t>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700" kern="1200" dirty="0"/>
            <a:t>куплена </a:t>
          </a:r>
          <a:r>
            <a:rPr lang="en-US" sz="1700" kern="1200" dirty="0"/>
            <a:t>IBM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PASW </a:t>
          </a:r>
          <a:r>
            <a:rPr lang="ru-RU" sz="1700" kern="1200" dirty="0" err="1"/>
            <a:t>Statistics</a:t>
          </a:r>
          <a:r>
            <a:rPr lang="ru-RU" sz="1700" kern="1200" dirty="0"/>
            <a:t> (</a:t>
          </a:r>
          <a:r>
            <a:rPr lang="ru-RU" sz="1700" kern="1200" dirty="0" err="1"/>
            <a:t>PredictiveAnalyticsSoftWare</a:t>
          </a:r>
          <a:r>
            <a:rPr lang="en-US" sz="1700" kern="1200" dirty="0"/>
            <a:t>)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700" b="0" i="0" kern="1200" dirty="0"/>
            <a:t>IBM SPSS Statisics</a:t>
          </a:r>
          <a:endParaRPr lang="ru-RU" sz="1700" kern="1200" dirty="0"/>
        </a:p>
      </dsp:txBody>
      <dsp:txXfrm>
        <a:off x="7144385" y="1018401"/>
        <a:ext cx="2012775" cy="3101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476E1-0889-493C-93E8-A5780A076CEC}">
      <dsp:nvSpPr>
        <dsp:cNvPr id="0" name=""/>
        <dsp:cNvSpPr/>
      </dsp:nvSpPr>
      <dsp:spPr>
        <a:xfrm>
          <a:off x="1785" y="366512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1985 году для </a:t>
          </a:r>
          <a:r>
            <a:rPr lang="en-US" sz="2200" kern="1200" dirty="0"/>
            <a:t>Mac</a:t>
          </a:r>
          <a:endParaRPr lang="ru-RU" sz="2200" kern="1200" dirty="0"/>
        </a:p>
      </dsp:txBody>
      <dsp:txXfrm>
        <a:off x="436958" y="366512"/>
        <a:ext cx="1305521" cy="870346"/>
      </dsp:txXfrm>
    </dsp:sp>
    <dsp:sp modelId="{5AD45A41-EF13-4EEA-88F9-14E32B358DD0}">
      <dsp:nvSpPr>
        <dsp:cNvPr id="0" name=""/>
        <dsp:cNvSpPr/>
      </dsp:nvSpPr>
      <dsp:spPr>
        <a:xfrm>
          <a:off x="1960066" y="366512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1987 </a:t>
          </a:r>
          <a:r>
            <a:rPr lang="kk-KZ" sz="2200" kern="1200" dirty="0"/>
            <a:t>для </a:t>
          </a:r>
          <a:r>
            <a:rPr lang="en-US" sz="2200" kern="1200" dirty="0"/>
            <a:t>Windows</a:t>
          </a:r>
          <a:endParaRPr lang="ru-RU" sz="2200" kern="1200" dirty="0"/>
        </a:p>
      </dsp:txBody>
      <dsp:txXfrm>
        <a:off x="2395239" y="366512"/>
        <a:ext cx="1305521" cy="870346"/>
      </dsp:txXfrm>
    </dsp:sp>
    <dsp:sp modelId="{E0B72451-BCEE-4556-BFA3-DD34D6EAB6FE}">
      <dsp:nvSpPr>
        <dsp:cNvPr id="0" name=""/>
        <dsp:cNvSpPr/>
      </dsp:nvSpPr>
      <dsp:spPr>
        <a:xfrm>
          <a:off x="3918346" y="366512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…</a:t>
          </a:r>
          <a:endParaRPr lang="ru-RU" sz="2200" kern="1200" dirty="0"/>
        </a:p>
      </dsp:txBody>
      <dsp:txXfrm>
        <a:off x="4353519" y="366512"/>
        <a:ext cx="1305521" cy="870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D513A-8A74-40EC-A435-16A7FE9678E0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B449B-B92F-498C-9220-45518542B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942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69D4C-BB72-4EFD-8249-DE6CD337B61B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1741B-1DD3-41AD-822C-0D48A770C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034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C34EA-7AC9-413F-812E-F1E05B05DE0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988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287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475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87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72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660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6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2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85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7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62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6192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52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DkDv7CzHP0&amp;ab_channel=EduSpb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Mac_OS" TargetMode="External"/><Relationship Id="rId13" Type="http://schemas.openxmlformats.org/officeDocument/2006/relationships/diagramLayout" Target="../diagrams/layout2.xml"/><Relationship Id="rId3" Type="http://schemas.openxmlformats.org/officeDocument/2006/relationships/hyperlink" Target="https://ru.wikipedia.org/wiki/%D0%9A%D0%BE%D0%BC%D0%BF%D1%8C%D1%8E%D1%82%D0%B5%D1%80%D0%BD%D0%B0%D1%8F_%D0%BF%D1%80%D0%BE%D0%B3%D1%80%D0%B0%D0%BC%D0%BC%D0%B0" TargetMode="External"/><Relationship Id="rId7" Type="http://schemas.openxmlformats.org/officeDocument/2006/relationships/hyperlink" Target="https://ru.wikipedia.org/wiki/Windows_NT" TargetMode="External"/><Relationship Id="rId12" Type="http://schemas.openxmlformats.org/officeDocument/2006/relationships/diagramData" Target="../diagrams/data2.xml"/><Relationship Id="rId2" Type="http://schemas.openxmlformats.org/officeDocument/2006/relationships/hyperlink" Target="https://ru.wikipedia.org/wiki/Microsoft_Office" TargetMode="External"/><Relationship Id="rId1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Microsoft_Windows" TargetMode="External"/><Relationship Id="rId11" Type="http://schemas.openxmlformats.org/officeDocument/2006/relationships/hyperlink" Target="https://ru.wikipedia.org/wiki/Windows_Phone" TargetMode="External"/><Relationship Id="rId5" Type="http://schemas.openxmlformats.org/officeDocument/2006/relationships/hyperlink" Target="https://ru.wikipedia.org/wiki/Microsoft" TargetMode="External"/><Relationship Id="rId15" Type="http://schemas.openxmlformats.org/officeDocument/2006/relationships/diagramColors" Target="../diagrams/colors2.xml"/><Relationship Id="rId10" Type="http://schemas.openxmlformats.org/officeDocument/2006/relationships/hyperlink" Target="https://ru.wikipedia.org/wiki/IOS" TargetMode="External"/><Relationship Id="rId4" Type="http://schemas.openxmlformats.org/officeDocument/2006/relationships/hyperlink" Target="https://ru.wikipedia.org/wiki/%D0%AD%D0%BB%D0%B5%D0%BA%D1%82%D1%80%D0%BE%D0%BD%D0%BD%D0%B0%D1%8F_%D1%82%D0%B0%D0%B1%D0%BB%D0%B8%D1%86%D0%B0" TargetMode="External"/><Relationship Id="rId9" Type="http://schemas.openxmlformats.org/officeDocument/2006/relationships/hyperlink" Target="https://ru.wikipedia.org/wiki/Android" TargetMode="External"/><Relationship Id="rId1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analiz.info/statistica/teoriya-veroyatnostej/normalnoe-raspredelenie-v-excel/" TargetMode="External"/><Relationship Id="rId2" Type="http://schemas.openxmlformats.org/officeDocument/2006/relationships/hyperlink" Target="https://ru.coursera.org/lecture/matematicheskiye-metody-v-psikhologii/vidieo-3-1-normal-noie-raspriedielieniie-pbNp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EDkDv7CzHP0&amp;ab_channel=EduSp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865531"/>
            <a:ext cx="8458200" cy="1918952"/>
          </a:xfrm>
        </p:spPr>
        <p:txBody>
          <a:bodyPr>
            <a:noAutofit/>
          </a:bodyPr>
          <a:lstStyle/>
          <a:p>
            <a:r>
              <a:rPr lang="ru-RU" sz="3200" dirty="0"/>
              <a:t>Лекция 9. </a:t>
            </a:r>
            <a:r>
              <a:rPr lang="ru-RU" sz="3200" cap="none" dirty="0"/>
              <a:t>Психологическое измерение. </a:t>
            </a:r>
            <a:br>
              <a:rPr lang="ru-RU" sz="3200" cap="none" dirty="0"/>
            </a:br>
            <a:r>
              <a:rPr lang="ru-RU" sz="3200" cap="none" dirty="0"/>
              <a:t>Меры изменчивости. </a:t>
            </a:r>
            <a:br>
              <a:rPr lang="ru-RU" sz="3200" cap="none" dirty="0"/>
            </a:br>
            <a:r>
              <a:rPr lang="ru-RU" sz="3200" cap="none" dirty="0"/>
              <a:t>Нормальный закон распределения </a:t>
            </a:r>
            <a:br>
              <a:rPr lang="ru-RU" sz="3200" cap="none" dirty="0"/>
            </a:br>
            <a:endParaRPr lang="ru-RU" sz="18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Мынбаева</a:t>
            </a:r>
            <a:r>
              <a:rPr lang="ru-RU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866447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384048"/>
            <a:ext cx="10691622" cy="24098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Меры центральной тенденции </a:t>
            </a:r>
            <a:r>
              <a:rPr lang="ru-RU" cap="none" dirty="0"/>
              <a:t>(средние величины)</a:t>
            </a:r>
            <a:br>
              <a:rPr lang="ru-RU" cap="none" dirty="0"/>
            </a:br>
            <a:r>
              <a:rPr lang="ru-RU" cap="none" dirty="0">
                <a:sym typeface="Symbol" panose="05050102010706020507" pitchFamily="18" charset="2"/>
              </a:rPr>
              <a:t></a:t>
            </a:r>
            <a:br>
              <a:rPr lang="ru-RU" cap="none" dirty="0"/>
            </a:br>
            <a:r>
              <a:rPr lang="ru-RU" dirty="0"/>
              <a:t>Меры изменчивости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2834640"/>
            <a:ext cx="9720073" cy="4023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Средние величины в различных шкалах измерения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 номинальных  шкалах в качестве меры центральной тенденции возможно использование только моды</a:t>
            </a:r>
          </a:p>
          <a:p>
            <a:r>
              <a:rPr lang="ru-RU" dirty="0"/>
              <a:t>В порядковых – можно использовать моду, но основной мерой центральной тенденции является медиана</a:t>
            </a:r>
          </a:p>
          <a:p>
            <a:r>
              <a:rPr lang="ru-RU" dirty="0"/>
              <a:t>В интервальных измерениях – используются мода, медиана, но основной становится – среднее значение </a:t>
            </a:r>
          </a:p>
        </p:txBody>
      </p:sp>
    </p:spTree>
    <p:extLst>
      <p:ext uri="{BB962C8B-B14F-4D97-AF65-F5344CB8AC3E}">
        <p14:creationId xmlns:p14="http://schemas.microsoft.com/office/powerpoint/2010/main" val="1366335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7030A0"/>
                </a:solidFill>
              </a:rPr>
              <a:t>Меры изменчивости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Каждая мера центральной тенденции определяется средней величиной (модой, медианой, средним арифметическим). </a:t>
            </a:r>
          </a:p>
          <a:p>
            <a:endParaRPr lang="ru-RU" dirty="0"/>
          </a:p>
          <a:p>
            <a:r>
              <a:rPr lang="ru-RU" dirty="0"/>
              <a:t>Средняя величина дает обобщенную характеристику совокупности – это центр распределения, вокруг которого группируются значения переменной</a:t>
            </a:r>
          </a:p>
          <a:p>
            <a:endParaRPr lang="ru-RU" dirty="0"/>
          </a:p>
          <a:p>
            <a:r>
              <a:rPr lang="ru-RU" dirty="0"/>
              <a:t>Для измерения </a:t>
            </a:r>
            <a:r>
              <a:rPr lang="ru-RU" i="1" dirty="0"/>
              <a:t>степени рассеяния </a:t>
            </a:r>
            <a:r>
              <a:rPr lang="ru-RU" dirty="0"/>
              <a:t>(</a:t>
            </a:r>
            <a:r>
              <a:rPr lang="ru-RU" b="1" dirty="0">
                <a:solidFill>
                  <a:schemeClr val="tx2"/>
                </a:solidFill>
              </a:rPr>
              <a:t>вариации</a:t>
            </a:r>
            <a:r>
              <a:rPr lang="ru-RU" dirty="0"/>
              <a:t>) признака относительно средней величины используют различные </a:t>
            </a:r>
            <a:r>
              <a:rPr lang="ru-RU" b="1" dirty="0">
                <a:solidFill>
                  <a:srgbClr val="FF0000"/>
                </a:solidFill>
              </a:rPr>
              <a:t>меры изменчивости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2C90AB-B830-F5B4-2DE1-C1DD9393F6FD}"/>
              </a:ext>
            </a:extLst>
          </p:cNvPr>
          <p:cNvSpPr txBox="1"/>
          <p:nvPr/>
        </p:nvSpPr>
        <p:spPr>
          <a:xfrm>
            <a:off x="9801225" y="14716"/>
            <a:ext cx="2321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показатели вариации</a:t>
            </a:r>
            <a:endParaRPr lang="ru-KZ" dirty="0">
              <a:solidFill>
                <a:srgbClr val="00B05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77D15A-CE00-5BA1-CDD9-D385F2960B41}"/>
              </a:ext>
            </a:extLst>
          </p:cNvPr>
          <p:cNvSpPr txBox="1"/>
          <p:nvPr/>
        </p:nvSpPr>
        <p:spPr>
          <a:xfrm>
            <a:off x="3648075" y="6488668"/>
            <a:ext cx="3959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Min, max, R, D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>
                <a:solidFill>
                  <a:srgbClr val="FF0000"/>
                </a:solidFill>
                <a:sym typeface="Symbol" panose="05050102010706020507" pitchFamily="18" charset="2"/>
              </a:rPr>
              <a:t>, С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v			As, Ex</a:t>
            </a:r>
            <a:endParaRPr lang="ru-K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429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16864" y="270456"/>
            <a:ext cx="10871200" cy="6326896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7030A0"/>
                </a:solidFill>
              </a:rPr>
              <a:t>Размах вариации  </a:t>
            </a:r>
            <a:r>
              <a:rPr lang="ru-RU" dirty="0"/>
              <a:t>- разность между максимальным и минимальным значением признака в исходном ряду. </a:t>
            </a:r>
          </a:p>
          <a:p>
            <a:endParaRPr lang="ru-RU" dirty="0"/>
          </a:p>
          <a:p>
            <a:r>
              <a:rPr lang="ru-RU" dirty="0"/>
              <a:t>Характеризуется крайними значениями признака, не учитывает распределения остальных значений.</a:t>
            </a:r>
          </a:p>
          <a:p>
            <a:endParaRPr lang="ru-RU" dirty="0"/>
          </a:p>
          <a:p>
            <a:r>
              <a:rPr lang="ru-RU" dirty="0"/>
              <a:t>Поэтому является грубой, но распространенной мерой изменчивости</a:t>
            </a:r>
          </a:p>
          <a:p>
            <a:endParaRPr lang="ru-RU" dirty="0"/>
          </a:p>
          <a:p>
            <a:r>
              <a:rPr lang="ru-RU" b="1" dirty="0"/>
              <a:t>Номинальное измерение </a:t>
            </a:r>
            <a:r>
              <a:rPr lang="ru-RU" dirty="0"/>
              <a:t>– это измерение, в котором единственной мерой ЦТ служит мода, а </a:t>
            </a:r>
            <a:r>
              <a:rPr lang="ru-RU" dirty="0">
                <a:solidFill>
                  <a:srgbClr val="FF0000"/>
                </a:solidFill>
              </a:rPr>
              <a:t>мера изменчивости не определена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/>
              <a:t>Порядковое измерение </a:t>
            </a:r>
            <a:r>
              <a:rPr lang="ru-RU" dirty="0"/>
              <a:t>– это измерение, в котором основной мерой центральной тенденции является медиана. Эту </a:t>
            </a:r>
            <a:r>
              <a:rPr lang="ru-RU" b="1" dirty="0"/>
              <a:t>среднюю величину </a:t>
            </a:r>
            <a:r>
              <a:rPr lang="ru-RU" dirty="0"/>
              <a:t>считают </a:t>
            </a:r>
            <a:r>
              <a:rPr lang="ru-RU" dirty="0">
                <a:solidFill>
                  <a:srgbClr val="FF0000"/>
                </a:solidFill>
              </a:rPr>
              <a:t>центром рассеяния </a:t>
            </a:r>
            <a:r>
              <a:rPr lang="ru-RU" dirty="0"/>
              <a:t>значений признака.</a:t>
            </a:r>
          </a:p>
          <a:p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DB6E73-4793-1551-0D0C-2DA742D19F1A}"/>
              </a:ext>
            </a:extLst>
          </p:cNvPr>
          <p:cNvSpPr txBox="1"/>
          <p:nvPr/>
        </p:nvSpPr>
        <p:spPr>
          <a:xfrm>
            <a:off x="4335604" y="952500"/>
            <a:ext cx="25042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R = max - min</a:t>
            </a:r>
            <a:endParaRPr lang="ru-KZ" sz="3200" i="1" dirty="0"/>
          </a:p>
        </p:txBody>
      </p:sp>
    </p:spTree>
    <p:extLst>
      <p:ext uri="{BB962C8B-B14F-4D97-AF65-F5344CB8AC3E}">
        <p14:creationId xmlns:p14="http://schemas.microsoft.com/office/powerpoint/2010/main" val="795601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647700"/>
            <a:ext cx="9720073" cy="6057899"/>
          </a:xfrm>
        </p:spPr>
        <p:txBody>
          <a:bodyPr/>
          <a:lstStyle/>
          <a:p>
            <a:r>
              <a:rPr lang="ru-RU" sz="3600" dirty="0"/>
              <a:t>Интервальное измерение – это измерение, в котором основной мерой ЦТ является </a:t>
            </a:r>
            <a:r>
              <a:rPr lang="ru-RU" sz="3600" dirty="0">
                <a:solidFill>
                  <a:srgbClr val="FF0000"/>
                </a:solidFill>
              </a:rPr>
              <a:t>среднее арифметическое, рассматриваемое как центр распределения.</a:t>
            </a:r>
          </a:p>
          <a:p>
            <a:endParaRPr lang="ru-RU" sz="3600" dirty="0"/>
          </a:p>
          <a:p>
            <a:endParaRPr lang="ru-RU" sz="3600" b="1" dirty="0">
              <a:solidFill>
                <a:srgbClr val="7030A0"/>
              </a:solidFill>
            </a:endParaRPr>
          </a:p>
          <a:p>
            <a:r>
              <a:rPr lang="ru-RU" sz="3600" b="1" dirty="0">
                <a:solidFill>
                  <a:srgbClr val="7030A0"/>
                </a:solidFill>
              </a:rPr>
              <a:t>Дисперсия (</a:t>
            </a:r>
            <a:r>
              <a:rPr lang="en-US" sz="3600" b="1" i="1" dirty="0">
                <a:solidFill>
                  <a:srgbClr val="7030A0"/>
                </a:solidFill>
              </a:rPr>
              <a:t>Variance</a:t>
            </a:r>
            <a:r>
              <a:rPr lang="ru-RU" sz="3600" b="1" dirty="0">
                <a:solidFill>
                  <a:srgbClr val="7030A0"/>
                </a:solidFill>
              </a:rPr>
              <a:t>) </a:t>
            </a:r>
            <a:r>
              <a:rPr lang="ru-RU" sz="3600" dirty="0"/>
              <a:t>– мера изменчивости для метрических данных,  пропорциональная сумме квадратов отклонений измеренных значений от среднего арифметического.</a:t>
            </a:r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636525" y="2975212"/>
                <a:ext cx="1785232" cy="5581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kk-KZ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kk-KZ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525" y="2975212"/>
                <a:ext cx="1785232" cy="55816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6443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</p:nvPr>
        </p:nvGraphicFramePr>
        <p:xfrm>
          <a:off x="817563" y="1600200"/>
          <a:ext cx="10871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х</a:t>
                      </a:r>
                      <a:r>
                        <a:rPr lang="en-US" baseline="-25000" dirty="0" err="1"/>
                        <a:t>i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х</a:t>
                      </a:r>
                      <a:r>
                        <a:rPr lang="en-US" baseline="-25000" dirty="0" err="1"/>
                        <a:t>i</a:t>
                      </a:r>
                      <a:r>
                        <a:rPr lang="en-US" baseline="-25000" dirty="0"/>
                        <a:t> </a:t>
                      </a:r>
                      <a:r>
                        <a:rPr lang="en-US" baseline="0" dirty="0"/>
                        <a:t> - </a:t>
                      </a:r>
                      <a:r>
                        <a:rPr lang="en-US" baseline="0" dirty="0">
                          <a:sym typeface="Symbol" panose="05050102010706020507" pitchFamily="18" charset="2"/>
                        </a:rPr>
                        <a:t></a:t>
                      </a:r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(</a:t>
                      </a:r>
                      <a:r>
                        <a:rPr lang="ru-RU" dirty="0"/>
                        <a:t>х</a:t>
                      </a:r>
                      <a:r>
                        <a:rPr lang="en-US" baseline="-25000" dirty="0" err="1"/>
                        <a:t>i</a:t>
                      </a:r>
                      <a:r>
                        <a:rPr lang="en-US" baseline="-25000" dirty="0"/>
                        <a:t> </a:t>
                      </a:r>
                      <a:r>
                        <a:rPr lang="en-US" baseline="0" dirty="0"/>
                        <a:t> - </a:t>
                      </a:r>
                      <a:r>
                        <a:rPr lang="en-US" baseline="0" dirty="0">
                          <a:sym typeface="Symbol" panose="05050102010706020507" pitchFamily="18" charset="2"/>
                        </a:rPr>
                        <a:t></a:t>
                      </a:r>
                      <a:r>
                        <a:rPr lang="en-US" dirty="0"/>
                        <a:t>x)</a:t>
                      </a:r>
                      <a:r>
                        <a:rPr lang="en-US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ym typeface="Symbol" panose="05050102010706020507" pitchFamily="18" charset="2"/>
                        </a:rPr>
                        <a:t></a:t>
                      </a:r>
                      <a:r>
                        <a:rPr lang="en-US" dirty="0"/>
                        <a:t>x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ym typeface="Symbol" panose="05050102010706020507" pitchFamily="18" charset="2"/>
                        </a:rPr>
                        <a:t>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  <a:r>
                        <a:rPr lang="en-US" baseline="30000" dirty="0"/>
                        <a:t>2</a:t>
                      </a:r>
                      <a:endParaRPr lang="ru-RU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511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9378" y="70866"/>
            <a:ext cx="9720072" cy="957834"/>
          </a:xfrm>
        </p:spPr>
        <p:txBody>
          <a:bodyPr>
            <a:normAutofit/>
          </a:bodyPr>
          <a:lstStyle/>
          <a:p>
            <a:r>
              <a:rPr lang="ru-RU" dirty="0"/>
              <a:t>Свойства дисперсии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1133475"/>
            <a:ext cx="9720073" cy="5572125"/>
          </a:xfrm>
        </p:spPr>
        <p:txBody>
          <a:bodyPr>
            <a:normAutofit/>
          </a:bodyPr>
          <a:lstStyle/>
          <a:p>
            <a:r>
              <a:rPr lang="ru-RU" sz="2800" dirty="0"/>
              <a:t>Если значения измеренного признака не отличается друг от друга (равны между собой), то дисперсия равна 0</a:t>
            </a:r>
          </a:p>
          <a:p>
            <a:r>
              <a:rPr lang="ru-RU" sz="2800" dirty="0">
                <a:solidFill>
                  <a:srgbClr val="00B050"/>
                </a:solidFill>
              </a:rPr>
              <a:t>(т.е. отсутствует изменчивость в данных)</a:t>
            </a:r>
          </a:p>
          <a:p>
            <a:r>
              <a:rPr lang="ru-RU" sz="2800" dirty="0"/>
              <a:t>Применение одного и того же числа  к каждому значению переменной не меняет дисперсию</a:t>
            </a:r>
          </a:p>
          <a:p>
            <a:r>
              <a:rPr lang="ru-RU" sz="2800" i="1" dirty="0"/>
              <a:t>Т.е</a:t>
            </a:r>
            <a:r>
              <a:rPr lang="ru-RU" sz="2800" dirty="0"/>
              <a:t>. прибавление константы к каждому значению переменной, график распределения сдвигается на эту константу (меняется среднее), но изменчивость (дисперсия) не меняется</a:t>
            </a:r>
          </a:p>
          <a:p>
            <a:r>
              <a:rPr lang="ru-RU" sz="2800" dirty="0"/>
              <a:t>Умножение каждого значения переменной на </a:t>
            </a:r>
            <a:r>
              <a:rPr lang="ru-RU" sz="2800" i="1" dirty="0"/>
              <a:t>с</a:t>
            </a:r>
            <a:r>
              <a:rPr lang="ru-RU" sz="2800" dirty="0"/>
              <a:t> изменяет дисперсию в </a:t>
            </a:r>
            <a:r>
              <a:rPr lang="ru-RU" sz="2800" i="1" dirty="0"/>
              <a:t>с</a:t>
            </a:r>
            <a:r>
              <a:rPr lang="ru-RU" sz="2800" i="1" baseline="30000" dirty="0"/>
              <a:t>2</a:t>
            </a:r>
            <a:r>
              <a:rPr lang="ru-RU" sz="2800" dirty="0"/>
              <a:t> раз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261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E94004-3068-382B-5679-C59928ED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cap="none" dirty="0"/>
              <a:t>Средне квадратическое отклонение</a:t>
            </a:r>
            <a:endParaRPr lang="ru-KZ" cap="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56B95E8-6F4C-3D14-4949-18DC3654EA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4128" y="2286000"/>
                <a:ext cx="10501122" cy="402336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ru-KZ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ru-R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/>
                  <a:t>   </a:t>
                </a:r>
                <a:endParaRPr lang="ru-RU" dirty="0"/>
              </a:p>
              <a:p>
                <a:r>
                  <a:rPr lang="ru-RU" dirty="0"/>
                  <a:t>средне квадратическое отклонение равно корню квадратному из дисперсии</a:t>
                </a:r>
              </a:p>
              <a:p>
                <a:r>
                  <a:rPr lang="ru-RU" dirty="0"/>
                  <a:t>= стандартное отклонение</a:t>
                </a:r>
              </a:p>
              <a:p>
                <a:endParaRPr lang="ru-RU" dirty="0"/>
              </a:p>
              <a:p>
                <a:r>
                  <a:rPr lang="ru-RU" dirty="0"/>
                  <a:t>Коэффициент вариации    - это отношение стандартного отклонения к среднему</a:t>
                </a:r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kk-KZ" b="0" i="1" smtClean="0">
                                <a:latin typeface="Cambria Math" panose="02040503050406030204" pitchFamily="18" charset="0"/>
                              </a:rPr>
                              <m:t>Х</m:t>
                            </m:r>
                          </m:e>
                        </m:acc>
                      </m:den>
                    </m:f>
                    <m:r>
                      <a:rPr lang="kk-KZ" b="0" i="1" smtClean="0">
                        <a:latin typeface="Cambria Math" panose="02040503050406030204" pitchFamily="18" charset="0"/>
                      </a:rPr>
                      <m:t>.100</m:t>
                    </m:r>
                    <m:r>
                      <a:rPr lang="ru-RU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ru-RU" dirty="0"/>
              </a:p>
              <a:p>
                <a:endParaRPr lang="ru-KZ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56B95E8-6F4C-3D14-4949-18DC3654EA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8" y="2286000"/>
                <a:ext cx="10501122" cy="4023360"/>
              </a:xfrm>
              <a:blipFill>
                <a:blip r:embed="rId2"/>
                <a:stretch>
                  <a:fillRect l="-29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4143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71FDC5-52F4-9809-F131-D675A2B93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804" y="0"/>
            <a:ext cx="9720072" cy="881634"/>
          </a:xfrm>
        </p:spPr>
        <p:txBody>
          <a:bodyPr/>
          <a:lstStyle/>
          <a:p>
            <a:r>
              <a:rPr lang="ru-RU" dirty="0"/>
              <a:t>Варьирование считается: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EB4DB3-3F57-DC52-DB00-3F1A0E0C7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1000125"/>
            <a:ext cx="11039474" cy="5857876"/>
          </a:xfrm>
        </p:spPr>
        <p:txBody>
          <a:bodyPr>
            <a:normAutofit fontScale="92500"/>
          </a:bodyPr>
          <a:lstStyle/>
          <a:p>
            <a:r>
              <a:rPr lang="ru-RU" sz="1800" dirty="0"/>
              <a:t>- слабым при </a:t>
            </a:r>
            <a:r>
              <a:rPr lang="ru-RU" sz="1800" dirty="0" err="1"/>
              <a:t>С</a:t>
            </a:r>
            <a:r>
              <a:rPr lang="ru-RU" sz="1800" baseline="-25000" dirty="0" err="1"/>
              <a:t>v</a:t>
            </a:r>
            <a:r>
              <a:rPr lang="ru-RU" sz="1800" dirty="0"/>
              <a:t> ≤ 10%, 					большая последовательность</a:t>
            </a:r>
          </a:p>
          <a:p>
            <a:r>
              <a:rPr lang="ru-RU" sz="1800" dirty="0"/>
              <a:t>- средним - при </a:t>
            </a:r>
            <a:r>
              <a:rPr lang="ru-RU" sz="1800" dirty="0" err="1"/>
              <a:t>С</a:t>
            </a:r>
            <a:r>
              <a:rPr lang="ru-RU" sz="1800" baseline="-25000" dirty="0" err="1"/>
              <a:t>v</a:t>
            </a:r>
            <a:r>
              <a:rPr lang="ru-RU" sz="1800" dirty="0"/>
              <a:t> от 11 до 25 % и </a:t>
            </a:r>
          </a:p>
          <a:p>
            <a:r>
              <a:rPr lang="ru-RU" sz="1800" dirty="0"/>
              <a:t>- сильным - при </a:t>
            </a:r>
            <a:r>
              <a:rPr lang="ru-RU" sz="1800" dirty="0" err="1"/>
              <a:t>С</a:t>
            </a:r>
            <a:r>
              <a:rPr lang="ru-RU" sz="1800" baseline="-25000" dirty="0" err="1"/>
              <a:t>v</a:t>
            </a:r>
            <a:r>
              <a:rPr lang="ru-RU" sz="1800" dirty="0"/>
              <a:t> &gt; 25 %. 					Большая изменчивость</a:t>
            </a:r>
          </a:p>
          <a:p>
            <a:endParaRPr lang="ru-RU" sz="1800" dirty="0"/>
          </a:p>
          <a:p>
            <a:r>
              <a:rPr lang="ru-RU" sz="1800" dirty="0"/>
              <a:t>Дисперсия и стандартное отклонение применимы для сравнительной оценки признаков, выраженных в одних и тех же единицах измерения. </a:t>
            </a:r>
          </a:p>
          <a:p>
            <a:r>
              <a:rPr lang="ru-RU" sz="1800" dirty="0"/>
              <a:t>Коэффициент вариации позволяет также сравнивать вариацию признаков, выраженных в одних и тех же единицах измерения, но резко различающихся по величине среднего значения. </a:t>
            </a:r>
          </a:p>
          <a:p>
            <a:r>
              <a:rPr lang="ru-RU" sz="1800" dirty="0"/>
              <a:t>Коэффициент вариации позволяет сравнивать вариацию признаков, выраженных разными единицами измерения. </a:t>
            </a:r>
          </a:p>
          <a:p>
            <a:pPr algn="l">
              <a:lnSpc>
                <a:spcPts val="2625"/>
              </a:lnSpc>
              <a:spcAft>
                <a:spcPts val="750"/>
              </a:spcAft>
            </a:pPr>
            <a:r>
              <a:rPr lang="ru-RU" sz="1800" b="0" i="0" dirty="0">
                <a:solidFill>
                  <a:srgbClr val="0070C0"/>
                </a:solidFill>
                <a:effectLst/>
                <a:latin typeface="math"/>
              </a:rPr>
              <a:t>Например, рассмотрим два набора данных:</a:t>
            </a:r>
          </a:p>
          <a:p>
            <a:pPr algn="l">
              <a:lnSpc>
                <a:spcPts val="2625"/>
              </a:lnSpc>
              <a:spcAft>
                <a:spcPts val="750"/>
              </a:spcAft>
            </a:pPr>
            <a:r>
              <a:rPr lang="ru-RU" sz="1800" b="0" i="0" dirty="0">
                <a:solidFill>
                  <a:srgbClr val="0070C0"/>
                </a:solidFill>
                <a:effectLst/>
                <a:latin typeface="math"/>
              </a:rPr>
              <a:t>Набор данных A: Рост профессиональных баскетболистов (высокая вариабельность из-за разного роста игроков).</a:t>
            </a:r>
          </a:p>
          <a:p>
            <a:pPr algn="l">
              <a:lnSpc>
                <a:spcPts val="2625"/>
              </a:lnSpc>
              <a:spcAft>
                <a:spcPts val="750"/>
              </a:spcAft>
            </a:pPr>
            <a:r>
              <a:rPr lang="ru-RU" sz="1800" b="0" i="0" dirty="0">
                <a:solidFill>
                  <a:srgbClr val="0070C0"/>
                </a:solidFill>
                <a:effectLst/>
                <a:latin typeface="math"/>
              </a:rPr>
              <a:t>Набор данных B: Веса идентичных объектов (низкая изменчивость, поскольку веса схожи).</a:t>
            </a:r>
          </a:p>
          <a:p>
            <a:r>
              <a:rPr lang="ru-RU" sz="1800" dirty="0"/>
              <a:t>В статистике принято считать, что совокупность данных является однородной, если коэффициент вариации менее 33%, неоднородной – если более 33%. </a:t>
            </a:r>
            <a:endParaRPr lang="ru-KZ" sz="1800" dirty="0"/>
          </a:p>
        </p:txBody>
      </p:sp>
    </p:spTree>
    <p:extLst>
      <p:ext uri="{BB962C8B-B14F-4D97-AF65-F5344CB8AC3E}">
        <p14:creationId xmlns:p14="http://schemas.microsoft.com/office/powerpoint/2010/main" val="2040345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Таблицы и графики частот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Анализ данных начинание с изучения, как часто встречается признак в выборке</a:t>
            </a:r>
          </a:p>
          <a:p>
            <a:endParaRPr lang="ru-RU" dirty="0"/>
          </a:p>
          <a:p>
            <a:r>
              <a:rPr lang="ru-RU" dirty="0"/>
              <a:t>Составляется таблица абсолютных и относительных частот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452663" y="4500570"/>
          <a:ext cx="7572429" cy="500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1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13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505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357167"/>
            <a:ext cx="8229600" cy="5815351"/>
          </a:xfrm>
        </p:spPr>
        <p:txBody>
          <a:bodyPr/>
          <a:lstStyle/>
          <a:p>
            <a:r>
              <a:rPr lang="ru-RU" dirty="0"/>
              <a:t>Упорядочивание ряда и построение таблицы частот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410962"/>
              </p:ext>
            </p:extLst>
          </p:nvPr>
        </p:nvGraphicFramePr>
        <p:xfrm>
          <a:off x="2238349" y="1928802"/>
          <a:ext cx="7786745" cy="3518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7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4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r>
                        <a:rPr lang="ru-RU" dirty="0"/>
                        <a:t>Значение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  <a:r>
                        <a:rPr lang="en-US" baseline="0" dirty="0"/>
                        <a:t> (</a:t>
                      </a:r>
                      <a:r>
                        <a:rPr lang="kk-KZ" baseline="0" dirty="0"/>
                        <a:t>абсолютная частота</a:t>
                      </a:r>
                      <a:r>
                        <a:rPr lang="en-US" baseline="0" dirty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</a:t>
                      </a:r>
                      <a:r>
                        <a:rPr lang="en-US" baseline="0" dirty="0"/>
                        <a:t> (</a:t>
                      </a:r>
                      <a:r>
                        <a:rPr lang="kk-KZ" baseline="0" dirty="0"/>
                        <a:t>относительная частота</a:t>
                      </a:r>
                      <a:r>
                        <a:rPr lang="en-US" baseline="0" dirty="0"/>
                        <a:t>)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</a:t>
                      </a:r>
                      <a:r>
                        <a:rPr lang="en-US" baseline="0" dirty="0"/>
                        <a:t> (</a:t>
                      </a:r>
                      <a:r>
                        <a:rPr lang="kk-KZ" baseline="0" dirty="0"/>
                        <a:t>накопленная частота</a:t>
                      </a:r>
                      <a:r>
                        <a:rPr lang="en-US" baseline="0" dirty="0"/>
                        <a:t>)</a:t>
                      </a:r>
                      <a:endParaRPr lang="kk-KZ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931">
                <a:tc>
                  <a:txBody>
                    <a:bodyPr/>
                    <a:lstStyle/>
                    <a:p>
                      <a:r>
                        <a:rPr lang="ru-RU" dirty="0">
                          <a:sym typeface="Symbol"/>
                        </a:rPr>
                        <a:t></a:t>
                      </a:r>
                      <a:r>
                        <a:rPr lang="en-US" dirty="0">
                          <a:sym typeface="Symbol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244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35FB218-3CD9-B8AC-D04F-B0278D107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Назовите виды эксперимента</a:t>
            </a:r>
            <a:endParaRPr lang="ru-KZ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33FA15A0-FAAD-BB43-50E9-EAD8A61684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3425" y="2286000"/>
            <a:ext cx="5045582" cy="402336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Эксперимент – это метод или методы?</a:t>
            </a:r>
          </a:p>
          <a:p>
            <a:endParaRPr lang="ru-RU" dirty="0"/>
          </a:p>
          <a:p>
            <a:r>
              <a:rPr lang="ru-RU" dirty="0"/>
              <a:t>Какие виды переменных Вы знаете?</a:t>
            </a:r>
          </a:p>
          <a:p>
            <a:endParaRPr lang="ru-RU" dirty="0"/>
          </a:p>
          <a:p>
            <a:r>
              <a:rPr lang="ru-RU" dirty="0"/>
              <a:t>Какие виды шкал Вы знаете?</a:t>
            </a:r>
          </a:p>
          <a:p>
            <a:endParaRPr lang="ru-RU" dirty="0"/>
          </a:p>
          <a:p>
            <a:r>
              <a:rPr lang="ru-RU" dirty="0"/>
              <a:t>Что такое меры центральной тенденции?</a:t>
            </a:r>
            <a:endParaRPr lang="ru-KZ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974166D-BDC9-6C46-292B-04E6CD554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5" y="2286000"/>
            <a:ext cx="5374005" cy="402336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Что такое распределение признака?</a:t>
            </a:r>
          </a:p>
          <a:p>
            <a:endParaRPr lang="ru-RU" dirty="0"/>
          </a:p>
          <a:p>
            <a:r>
              <a:rPr lang="ru-RU" dirty="0"/>
              <a:t>Что такое </a:t>
            </a:r>
            <a:r>
              <a:rPr lang="ru-RU" dirty="0" err="1"/>
              <a:t>мультимодальность</a:t>
            </a:r>
            <a:r>
              <a:rPr lang="ru-RU" dirty="0"/>
              <a:t>?</a:t>
            </a:r>
          </a:p>
          <a:p>
            <a:r>
              <a:rPr lang="ru-RU" dirty="0" err="1"/>
              <a:t>Бимодальность</a:t>
            </a:r>
            <a:r>
              <a:rPr lang="ru-RU" dirty="0"/>
              <a:t>?</a:t>
            </a:r>
          </a:p>
          <a:p>
            <a:endParaRPr lang="ru-RU" dirty="0"/>
          </a:p>
          <a:p>
            <a:r>
              <a:rPr lang="ru-RU" dirty="0"/>
              <a:t>Графически, что значит </a:t>
            </a:r>
            <a:r>
              <a:rPr lang="ru-RU" dirty="0" err="1"/>
              <a:t>бимодальность</a:t>
            </a:r>
            <a:r>
              <a:rPr lang="ru-RU" dirty="0"/>
              <a:t>?</a:t>
            </a:r>
          </a:p>
          <a:p>
            <a:endParaRPr lang="ru-RU" dirty="0"/>
          </a:p>
          <a:p>
            <a:r>
              <a:rPr lang="ru-RU" dirty="0"/>
              <a:t>Что такое отклонение от среднего – как оно записывается?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49274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b="1" dirty="0"/>
              <a:t>Гистограмма распределения частот </a:t>
            </a:r>
            <a:r>
              <a:rPr lang="kk-KZ" dirty="0"/>
              <a:t>– это столбиковая диаграмма, каждый столбец которой опирается на конкретное значение признака</a:t>
            </a:r>
          </a:p>
          <a:p>
            <a:endParaRPr lang="ru-RU" dirty="0"/>
          </a:p>
          <a:p>
            <a:r>
              <a:rPr lang="ru-RU" dirty="0"/>
              <a:t>Нарисуйте гистограммы абсолютной, относительной, накопленной частот</a:t>
            </a:r>
          </a:p>
        </p:txBody>
      </p:sp>
    </p:spTree>
    <p:extLst>
      <p:ext uri="{BB962C8B-B14F-4D97-AF65-F5344CB8AC3E}">
        <p14:creationId xmlns:p14="http://schemas.microsoft.com/office/powerpoint/2010/main" val="1122500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824248"/>
            <a:ext cx="9720073" cy="5485112"/>
          </a:xfrm>
        </p:spPr>
        <p:txBody>
          <a:bodyPr>
            <a:normAutofit/>
          </a:bodyPr>
          <a:lstStyle/>
          <a:p>
            <a:r>
              <a:rPr lang="ru-RU" b="1" dirty="0"/>
              <a:t>Распределением признака</a:t>
            </a:r>
            <a:r>
              <a:rPr lang="ru-RU" dirty="0"/>
              <a:t> – это  закономерность встречаемости разных значений признака</a:t>
            </a:r>
          </a:p>
          <a:p>
            <a:endParaRPr lang="ru-RU" dirty="0"/>
          </a:p>
          <a:p>
            <a:r>
              <a:rPr lang="ru-RU" b="1" dirty="0"/>
              <a:t>Параметры распределения</a:t>
            </a:r>
            <a:r>
              <a:rPr lang="ru-RU" dirty="0"/>
              <a:t> - это его числовые характеристики, указывающие, где "в среднем" располагаются значения признака, насколько эти значения изменчивы и наблюдается ли преимущественное появление определенных значений признака.</a:t>
            </a:r>
          </a:p>
        </p:txBody>
      </p:sp>
    </p:spTree>
    <p:extLst>
      <p:ext uri="{BB962C8B-B14F-4D97-AF65-F5344CB8AC3E}">
        <p14:creationId xmlns:p14="http://schemas.microsoft.com/office/powerpoint/2010/main" val="386420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0"/>
            <a:ext cx="9296400" cy="6858000"/>
          </a:xfrm>
        </p:spPr>
        <p:txBody>
          <a:bodyPr>
            <a:normAutofit/>
          </a:bodyPr>
          <a:lstStyle/>
          <a:p>
            <a:endParaRPr lang="kk-KZ" dirty="0"/>
          </a:p>
          <a:p>
            <a:r>
              <a:rPr lang="kk-KZ" b="1" dirty="0">
                <a:solidFill>
                  <a:srgbClr val="00B0F0"/>
                </a:solidFill>
              </a:rPr>
              <a:t>Равномерное распределение </a:t>
            </a:r>
            <a:r>
              <a:rPr lang="kk-KZ" dirty="0"/>
              <a:t>– это распределение, когда все значания встречаются одинаково (или почти одинаково).</a:t>
            </a:r>
          </a:p>
          <a:p>
            <a:endParaRPr lang="kk-KZ" dirty="0"/>
          </a:p>
          <a:p>
            <a:r>
              <a:rPr lang="kk-KZ" b="1" dirty="0">
                <a:solidFill>
                  <a:srgbClr val="00B0F0"/>
                </a:solidFill>
              </a:rPr>
              <a:t>Симметричное распределение </a:t>
            </a:r>
            <a:r>
              <a:rPr lang="kk-KZ" dirty="0"/>
              <a:t>– когда одинаково часто встречаются крайние значения</a:t>
            </a:r>
          </a:p>
          <a:p>
            <a:endParaRPr lang="kk-KZ" dirty="0"/>
          </a:p>
          <a:p>
            <a:r>
              <a:rPr lang="kk-KZ" b="1" dirty="0">
                <a:solidFill>
                  <a:srgbClr val="00B0F0"/>
                </a:solidFill>
              </a:rPr>
              <a:t>Нормальное распределение</a:t>
            </a:r>
            <a:r>
              <a:rPr lang="kk-KZ" b="1" dirty="0">
                <a:solidFill>
                  <a:srgbClr val="FFFF00"/>
                </a:solidFill>
              </a:rPr>
              <a:t> </a:t>
            </a:r>
            <a:r>
              <a:rPr lang="kk-KZ" dirty="0"/>
              <a:t>– это симметрическое распределение, у которого крайние значения встречаются  редко, и частота постепенно повышается от крайних к средним значениям признака.</a:t>
            </a:r>
          </a:p>
          <a:p>
            <a:endParaRPr lang="kk-KZ" dirty="0"/>
          </a:p>
          <a:p>
            <a:r>
              <a:rPr lang="kk-KZ" b="1" dirty="0">
                <a:solidFill>
                  <a:srgbClr val="00B0F0"/>
                </a:solidFill>
              </a:rPr>
              <a:t>Ассиметрическое распределение </a:t>
            </a:r>
            <a:r>
              <a:rPr lang="kk-KZ" dirty="0"/>
              <a:t>– </a:t>
            </a:r>
            <a:r>
              <a:rPr lang="kk-KZ" i="1" dirty="0"/>
              <a:t>левостороннее</a:t>
            </a:r>
            <a:r>
              <a:rPr lang="kk-KZ" dirty="0"/>
              <a:t> (с преобладанием частот малых значений), </a:t>
            </a:r>
            <a:r>
              <a:rPr lang="kk-KZ" i="1" dirty="0"/>
              <a:t>правостороннее </a:t>
            </a:r>
            <a:r>
              <a:rPr lang="kk-KZ" dirty="0"/>
              <a:t>(с преобладанием частот больших значений)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8727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8218" y="185971"/>
            <a:ext cx="9720072" cy="149961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Квантили распределения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7408" y="1396536"/>
            <a:ext cx="10972800" cy="52117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Квантиль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/>
              <a:t>– это значение, ниже которого лежит определенное число наблюдений, соответствующих выбранной  частоте</a:t>
            </a:r>
          </a:p>
          <a:p>
            <a:endParaRPr lang="ru-RU" dirty="0"/>
          </a:p>
          <a:p>
            <a:r>
              <a:rPr lang="ru-RU" dirty="0"/>
              <a:t>Квантили включают </a:t>
            </a:r>
            <a:r>
              <a:rPr lang="ru-RU" dirty="0">
                <a:solidFill>
                  <a:srgbClr val="00B0F0"/>
                </a:solidFill>
              </a:rPr>
              <a:t>квартили</a:t>
            </a:r>
            <a:r>
              <a:rPr lang="ru-RU" dirty="0"/>
              <a:t> и </a:t>
            </a:r>
            <a:r>
              <a:rPr lang="ru-RU" dirty="0" err="1">
                <a:solidFill>
                  <a:srgbClr val="00B0F0"/>
                </a:solidFill>
              </a:rPr>
              <a:t>процентили</a:t>
            </a:r>
            <a:endParaRPr lang="ru-RU" dirty="0">
              <a:solidFill>
                <a:srgbClr val="00B0F0"/>
              </a:solidFill>
            </a:endParaRPr>
          </a:p>
          <a:p>
            <a:endParaRPr lang="ru-RU" dirty="0"/>
          </a:p>
          <a:p>
            <a:r>
              <a:rPr lang="ru-RU" b="1" dirty="0">
                <a:solidFill>
                  <a:srgbClr val="00B0F0"/>
                </a:solidFill>
              </a:rPr>
              <a:t>Квартили</a:t>
            </a:r>
            <a:r>
              <a:rPr lang="ru-RU" dirty="0"/>
              <a:t> – это такие значения признака, которые делят распределение на 4 равные части</a:t>
            </a:r>
          </a:p>
          <a:p>
            <a:endParaRPr lang="ru-RU" dirty="0"/>
          </a:p>
          <a:p>
            <a:r>
              <a:rPr lang="ru-RU" b="1" dirty="0">
                <a:solidFill>
                  <a:srgbClr val="00B0F0"/>
                </a:solidFill>
              </a:rPr>
              <a:t>Квартиль</a:t>
            </a:r>
            <a:r>
              <a:rPr lang="ru-RU" dirty="0"/>
              <a:t> </a:t>
            </a:r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 -  </a:t>
            </a:r>
            <a:r>
              <a:rPr lang="kk-KZ" dirty="0"/>
              <a:t>точка на шкале</a:t>
            </a:r>
            <a:r>
              <a:rPr lang="ru-RU" dirty="0"/>
              <a:t> измеренных значений, ниже (левее которых) лежит 25% всех наблюдений.</a:t>
            </a:r>
          </a:p>
          <a:p>
            <a:endParaRPr lang="ru-RU" dirty="0"/>
          </a:p>
          <a:p>
            <a:r>
              <a:rPr lang="en-US" dirty="0"/>
              <a:t>Q</a:t>
            </a:r>
            <a:r>
              <a:rPr lang="ru-RU" baseline="-25000" dirty="0"/>
              <a:t>2  </a:t>
            </a:r>
            <a:r>
              <a:rPr lang="ru-RU" dirty="0"/>
              <a:t>- 50%		</a:t>
            </a:r>
            <a:r>
              <a:rPr lang="en-US" dirty="0"/>
              <a:t> Q</a:t>
            </a:r>
            <a:r>
              <a:rPr lang="ru-RU" baseline="-25000" dirty="0"/>
              <a:t> 3 </a:t>
            </a:r>
            <a:r>
              <a:rPr lang="ru-RU" dirty="0"/>
              <a:t>- 75%</a:t>
            </a:r>
          </a:p>
        </p:txBody>
      </p:sp>
    </p:spTree>
    <p:extLst>
      <p:ext uri="{BB962C8B-B14F-4D97-AF65-F5344CB8AC3E}">
        <p14:creationId xmlns:p14="http://schemas.microsoft.com/office/powerpoint/2010/main" val="2624401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Иллюстрации квартилей</a:t>
            </a:r>
          </a:p>
        </p:txBody>
      </p:sp>
      <p:pic>
        <p:nvPicPr>
          <p:cNvPr id="1026" name="Picture 2" descr="Как выбросы влияют на расчет среднего значения в выборке и как их убрать?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5" y="2918786"/>
            <a:ext cx="5981659" cy="1050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Глава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589" y="1610559"/>
            <a:ext cx="4680520" cy="508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15480" y="4293096"/>
            <a:ext cx="45365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1	</a:t>
            </a:r>
            <a:r>
              <a:rPr lang="en-US" dirty="0"/>
              <a:t>        </a:t>
            </a:r>
            <a:r>
              <a:rPr lang="ru-RU" dirty="0"/>
              <a:t>	</a:t>
            </a:r>
            <a:r>
              <a:rPr lang="en-US" dirty="0"/>
              <a:t>Q</a:t>
            </a:r>
            <a:r>
              <a:rPr lang="en-US" baseline="-25000" dirty="0"/>
              <a:t>2		</a:t>
            </a:r>
            <a:r>
              <a:rPr lang="ru-RU" baseline="-25000" dirty="0"/>
              <a:t>	</a:t>
            </a:r>
            <a:r>
              <a:rPr lang="en-US" dirty="0"/>
              <a:t>Q</a:t>
            </a:r>
            <a:r>
              <a:rPr lang="en-US" baseline="-25000" dirty="0"/>
              <a:t>3</a:t>
            </a:r>
            <a:endParaRPr lang="ru-RU" baseline="-25000" dirty="0"/>
          </a:p>
          <a:p>
            <a:r>
              <a:rPr lang="en-US" baseline="-25000" dirty="0"/>
              <a:t>		</a:t>
            </a:r>
            <a:endParaRPr lang="ru-RU" baseline="-25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C962C6-FA9B-F8B2-905C-E0EEA49ABA17}"/>
              </a:ext>
            </a:extLst>
          </p:cNvPr>
          <p:cNvSpPr txBox="1"/>
          <p:nvPr/>
        </p:nvSpPr>
        <p:spPr>
          <a:xfrm>
            <a:off x="10897174" y="116053"/>
            <a:ext cx="929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засечка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083027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Процентили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24128" y="1918952"/>
            <a:ext cx="9720073" cy="4390408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solidFill>
                  <a:srgbClr val="00B0F0"/>
                </a:solidFill>
              </a:rPr>
              <a:t>Процентили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dirty="0"/>
              <a:t>– делят всю выборку на определенные части</a:t>
            </a:r>
          </a:p>
          <a:p>
            <a:r>
              <a:rPr lang="ru-RU" dirty="0"/>
              <a:t>Впервые использован термин </a:t>
            </a:r>
            <a:r>
              <a:rPr lang="ru-RU" dirty="0" err="1"/>
              <a:t>Ф.Гальтоном</a:t>
            </a:r>
            <a:r>
              <a:rPr lang="ru-RU" dirty="0"/>
              <a:t> 1885 г.</a:t>
            </a:r>
          </a:p>
          <a:p>
            <a:endParaRPr lang="ru-RU" dirty="0"/>
          </a:p>
          <a:p>
            <a:r>
              <a:rPr lang="ru-RU" dirty="0" err="1"/>
              <a:t>Процентиль</a:t>
            </a:r>
            <a:r>
              <a:rPr lang="ru-RU" dirty="0"/>
              <a:t> распределения – это такое значение </a:t>
            </a:r>
            <a:r>
              <a:rPr lang="ru-RU" dirty="0" err="1"/>
              <a:t>х</a:t>
            </a:r>
            <a:r>
              <a:rPr lang="ru-RU" baseline="-25000" dirty="0" err="1"/>
              <a:t>р</a:t>
            </a:r>
            <a:r>
              <a:rPr lang="ru-RU" dirty="0"/>
              <a:t>, что значения р-части совокупности меньше или равны </a:t>
            </a:r>
            <a:r>
              <a:rPr lang="ru-RU" dirty="0" err="1"/>
              <a:t>х</a:t>
            </a:r>
            <a:r>
              <a:rPr lang="ru-RU" baseline="-25000" dirty="0" err="1"/>
              <a:t>р</a:t>
            </a:r>
            <a:endParaRPr lang="ru-RU" baseline="-25000" dirty="0"/>
          </a:p>
          <a:p>
            <a:r>
              <a:rPr lang="ru-RU" b="1" dirty="0" err="1">
                <a:solidFill>
                  <a:srgbClr val="00B0F0"/>
                </a:solidFill>
              </a:rPr>
              <a:t>Процентиль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dirty="0"/>
              <a:t>– это 99 точек значений признака, которые делят упорядоченное (по возрастанию) множество наблюдений на 100 частей, равных по численности (по </a:t>
            </a:r>
            <a:r>
              <a:rPr lang="ru-RU" dirty="0" err="1"/>
              <a:t>Наследову</a:t>
            </a:r>
            <a:r>
              <a:rPr lang="ru-RU" dirty="0"/>
              <a:t> А.Д.)</a:t>
            </a:r>
          </a:p>
          <a:p>
            <a:endParaRPr lang="ru-RU" dirty="0"/>
          </a:p>
          <a:p>
            <a:r>
              <a:rPr lang="ru-RU" b="1" dirty="0" err="1">
                <a:solidFill>
                  <a:srgbClr val="00B0F0"/>
                </a:solidFill>
              </a:rPr>
              <a:t>Процентили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/>
              <a:t>– это значения признака, которые делят распределение на 10 равных частей (по Новикову А.)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9375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007" y="237486"/>
            <a:ext cx="9720072" cy="1061021"/>
          </a:xfrm>
        </p:spPr>
        <p:txBody>
          <a:bodyPr/>
          <a:lstStyle/>
          <a:p>
            <a:r>
              <a:rPr lang="ru-RU" dirty="0"/>
              <a:t>Нормальное распределение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37007" y="1646237"/>
            <a:ext cx="9858520" cy="499747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История</a:t>
            </a:r>
          </a:p>
          <a:p>
            <a:pPr algn="just"/>
            <a:r>
              <a:rPr lang="ru-RU" dirty="0"/>
              <a:t>Нормальным такое распределение называется потому, что оно очень часто встречалось в естественно-научных исследованиях и казалось "нормой" всякого массового случайного проявления признаков. </a:t>
            </a:r>
          </a:p>
          <a:p>
            <a:r>
              <a:rPr lang="ru-RU" dirty="0"/>
              <a:t>Это распределение следует закону, открытому тремя учеными в разное время: </a:t>
            </a:r>
          </a:p>
          <a:p>
            <a:endParaRPr lang="ru-RU" dirty="0"/>
          </a:p>
          <a:p>
            <a:r>
              <a:rPr lang="ru-RU" dirty="0"/>
              <a:t>Муавром в 1733 г. в Англии, </a:t>
            </a:r>
          </a:p>
          <a:p>
            <a:r>
              <a:rPr lang="ru-RU" dirty="0"/>
              <a:t>Гауссом в 1809 г. в Германии и </a:t>
            </a:r>
          </a:p>
          <a:p>
            <a:r>
              <a:rPr lang="ru-RU" dirty="0"/>
              <a:t>Лапласом в 1812 г. во Франции</a:t>
            </a:r>
          </a:p>
          <a:p>
            <a:r>
              <a:rPr lang="en-US" sz="2400" dirty="0">
                <a:hlinkClick r:id="rId2"/>
              </a:rPr>
              <a:t>https://www.youtube.com/watch?v=EDkDv7CzHP0&amp;ab_channel=EduSpb</a:t>
            </a:r>
            <a:endParaRPr lang="kk-KZ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9109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Нормальное распределение 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 rotWithShape="1">
          <a:blip r:embed="rId2"/>
          <a:srcRect l="21603" t="33076" r="26927" b="17994"/>
          <a:stretch/>
        </p:blipFill>
        <p:spPr bwMode="auto">
          <a:xfrm>
            <a:off x="2524100" y="1928802"/>
            <a:ext cx="7000924" cy="40005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984541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Формула нормального распределения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2" y="1874021"/>
            <a:ext cx="5363569" cy="237043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03797" y="4468248"/>
            <a:ext cx="84871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f (х) – относительные частоты появления каждого конкретного значения случайной величины </a:t>
            </a:r>
            <a:r>
              <a:rPr lang="ru-RU" sz="2400" i="1" dirty="0" err="1"/>
              <a:t>х</a:t>
            </a:r>
            <a:r>
              <a:rPr lang="ru-RU" sz="2400" i="1" baseline="-25000" dirty="0" err="1"/>
              <a:t>i</a:t>
            </a:r>
            <a:r>
              <a:rPr lang="ru-RU" sz="2400" dirty="0"/>
              <a:t>. </a:t>
            </a:r>
          </a:p>
          <a:p>
            <a:r>
              <a:rPr lang="ru-RU" sz="2400" dirty="0"/>
              <a:t>Предполагается, что переменная </a:t>
            </a:r>
            <a:r>
              <a:rPr lang="ru-RU" sz="2400" i="1" dirty="0" err="1"/>
              <a:t>х</a:t>
            </a:r>
            <a:r>
              <a:rPr lang="ru-RU" sz="2400" i="1" baseline="-25000" dirty="0" err="1"/>
              <a:t>i</a:t>
            </a:r>
            <a:r>
              <a:rPr lang="ru-RU" sz="2400" dirty="0"/>
              <a:t>, может принимать бесконечно большие и бесконечно малые значения, количество измерений бесконечно, а интервал квантования мал</a:t>
            </a:r>
          </a:p>
        </p:txBody>
      </p:sp>
    </p:spTree>
    <p:extLst>
      <p:ext uri="{BB962C8B-B14F-4D97-AF65-F5344CB8AC3E}">
        <p14:creationId xmlns:p14="http://schemas.microsoft.com/office/powerpoint/2010/main" val="29193495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Кривая нормального распределения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39817" y="1774873"/>
            <a:ext cx="6509984" cy="412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817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0789" y="0"/>
            <a:ext cx="8229600" cy="75985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7030A0"/>
                </a:solidFill>
              </a:rPr>
              <a:t>Метод «Бортовой журнал»</a:t>
            </a:r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559489"/>
              </p:ext>
            </p:extLst>
          </p:nvPr>
        </p:nvGraphicFramePr>
        <p:xfrm>
          <a:off x="306276" y="927547"/>
          <a:ext cx="11440638" cy="5002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0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0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0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9586">
                <a:tc>
                  <a:txBody>
                    <a:bodyPr/>
                    <a:lstStyle/>
                    <a:p>
                      <a:r>
                        <a:rPr lang="ru-RU" dirty="0"/>
                        <a:t>Знал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Узнал новое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Хочу дополнительно</a:t>
                      </a:r>
                      <a:r>
                        <a:rPr lang="ru-RU" baseline="0" dirty="0"/>
                        <a:t> изучить самостоятельно</a:t>
                      </a:r>
                    </a:p>
                    <a:p>
                      <a:r>
                        <a:rPr lang="ru-RU" baseline="0" dirty="0"/>
                        <a:t>Знаки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13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75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/>
              <a:t>Правило трех </a:t>
            </a:r>
            <a:r>
              <a:rPr lang="ru-RU" dirty="0">
                <a:sym typeface="Symbol" panose="05050102010706020507" pitchFamily="18" charset="2"/>
              </a:rPr>
              <a:t></a:t>
            </a:r>
            <a:br>
              <a:rPr lang="ru-RU" dirty="0">
                <a:sym typeface="Symbol" panose="05050102010706020507" pitchFamily="18" charset="2"/>
              </a:rPr>
            </a:br>
            <a:r>
              <a:rPr lang="ru-RU" dirty="0">
                <a:sym typeface="Symbol" panose="05050102010706020507" pitchFamily="18" charset="2"/>
              </a:rPr>
              <a:t>3 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1556792"/>
            <a:ext cx="7543800" cy="45053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09600" y="6062117"/>
            <a:ext cx="10526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02124"/>
                </a:solidFill>
                <a:latin typeface="arial" panose="020B0604020202020204" pitchFamily="34" charset="0"/>
              </a:rPr>
              <a:t>Вероятность того, что случайная величина отклонится от своего среднего арифметического более чем на три среднеквадратических отклонения, практически равна нулю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05353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ChangeArrowheads="1"/>
          </p:cNvSpPr>
          <p:nvPr/>
        </p:nvSpPr>
        <p:spPr bwMode="auto">
          <a:xfrm>
            <a:off x="2063751" y="1196975"/>
            <a:ext cx="835342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990000"/>
                </a:solidFill>
              </a:rPr>
              <a:t>Мода </a:t>
            </a:r>
            <a:r>
              <a:rPr lang="ru-RU"/>
              <a:t> (</a:t>
            </a:r>
            <a:r>
              <a:rPr lang="en-US"/>
              <a:t>mode</a:t>
            </a:r>
            <a:r>
              <a:rPr lang="ru-RU"/>
              <a:t>) – наиболее часто встречающееся значение, локальный максимум</a:t>
            </a:r>
          </a:p>
        </p:txBody>
      </p:sp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2095473" y="214290"/>
            <a:ext cx="41033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Частотное распределение переменной</a:t>
            </a:r>
          </a:p>
        </p:txBody>
      </p:sp>
      <p:sp>
        <p:nvSpPr>
          <p:cNvPr id="50180" name="Rectangle 6"/>
          <p:cNvSpPr>
            <a:spLocks noChangeArrowheads="1"/>
          </p:cNvSpPr>
          <p:nvPr/>
        </p:nvSpPr>
        <p:spPr bwMode="auto">
          <a:xfrm>
            <a:off x="1952597" y="714356"/>
            <a:ext cx="296311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«</a:t>
            </a:r>
            <a:r>
              <a:rPr lang="ru-RU" b="1" dirty="0">
                <a:solidFill>
                  <a:srgbClr val="00B0F0"/>
                </a:solidFill>
              </a:rPr>
              <a:t>Середина</a:t>
            </a:r>
            <a:r>
              <a:rPr lang="ru-RU" dirty="0">
                <a:solidFill>
                  <a:srgbClr val="00B0F0"/>
                </a:solidFill>
              </a:rPr>
              <a:t>» распределения</a:t>
            </a:r>
          </a:p>
        </p:txBody>
      </p:sp>
      <p:sp>
        <p:nvSpPr>
          <p:cNvPr id="50181" name="Text Box 7"/>
          <p:cNvSpPr txBox="1">
            <a:spLocks noChangeArrowheads="1"/>
          </p:cNvSpPr>
          <p:nvPr/>
        </p:nvSpPr>
        <p:spPr bwMode="auto">
          <a:xfrm>
            <a:off x="2063750" y="2133601"/>
            <a:ext cx="3544888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Существует не только для количественных, но и для ранговых, и для качественных переменных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459539" y="2233613"/>
            <a:ext cx="3754437" cy="2811462"/>
            <a:chOff x="2789" y="2115"/>
            <a:chExt cx="2365" cy="1771"/>
          </a:xfrm>
        </p:grpSpPr>
        <p:pic>
          <p:nvPicPr>
            <p:cNvPr id="50184" name="Picture 8" descr="mode"/>
            <p:cNvPicPr>
              <a:picLocks noChangeAspect="1" noChangeArrowheads="1"/>
            </p:cNvPicPr>
            <p:nvPr/>
          </p:nvPicPr>
          <p:blipFill>
            <a:blip r:embed="rId2">
              <a:lum contrast="18000"/>
            </a:blip>
            <a:srcRect/>
            <a:stretch>
              <a:fillRect/>
            </a:stretch>
          </p:blipFill>
          <p:spPr bwMode="auto">
            <a:xfrm>
              <a:off x="2789" y="2115"/>
              <a:ext cx="2365" cy="17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0185" name="Line 9"/>
            <p:cNvSpPr>
              <a:spLocks noChangeShapeType="1"/>
            </p:cNvSpPr>
            <p:nvPr/>
          </p:nvSpPr>
          <p:spPr bwMode="auto">
            <a:xfrm>
              <a:off x="3198" y="2205"/>
              <a:ext cx="0" cy="158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50186" name="Oval 10"/>
            <p:cNvSpPr>
              <a:spLocks noChangeAspect="1" noChangeArrowheads="1"/>
            </p:cNvSpPr>
            <p:nvPr/>
          </p:nvSpPr>
          <p:spPr bwMode="auto">
            <a:xfrm>
              <a:off x="3107" y="3702"/>
              <a:ext cx="181" cy="182"/>
            </a:xfrm>
            <a:prstGeom prst="ellipse">
              <a:avLst/>
            </a:prstGeom>
            <a:noFill/>
            <a:ln w="38100" algn="ctr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0183" name="Text Box 11"/>
          <p:cNvSpPr txBox="1">
            <a:spLocks noChangeArrowheads="1"/>
          </p:cNvSpPr>
          <p:nvPr/>
        </p:nvSpPr>
        <p:spPr bwMode="auto">
          <a:xfrm>
            <a:off x="1682751" y="5086350"/>
            <a:ext cx="8664575" cy="11079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200" dirty="0"/>
              <a:t>В первую очередь исследователя интересует </a:t>
            </a:r>
            <a:r>
              <a:rPr lang="ru-RU" sz="2200" dirty="0">
                <a:solidFill>
                  <a:srgbClr val="FFFF00"/>
                </a:solidFill>
              </a:rPr>
              <a:t>количество мод </a:t>
            </a:r>
            <a:r>
              <a:rPr lang="ru-RU" sz="2200" dirty="0"/>
              <a:t>в распределении, а не мода как таковая. Если мода не одна, наверняка выборка может быть поделена на группы</a:t>
            </a:r>
          </a:p>
        </p:txBody>
      </p:sp>
    </p:spTree>
    <p:extLst>
      <p:ext uri="{BB962C8B-B14F-4D97-AF65-F5344CB8AC3E}">
        <p14:creationId xmlns:p14="http://schemas.microsoft.com/office/powerpoint/2010/main" val="21928536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2166910" y="214290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Частотное распределение переменной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2095473" y="642918"/>
            <a:ext cx="296311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«</a:t>
            </a:r>
            <a:r>
              <a:rPr lang="ru-RU" b="1" dirty="0">
                <a:solidFill>
                  <a:srgbClr val="00B0F0"/>
                </a:solidFill>
              </a:rPr>
              <a:t>Середина</a:t>
            </a:r>
            <a:r>
              <a:rPr lang="ru-RU" dirty="0">
                <a:solidFill>
                  <a:srgbClr val="00B0F0"/>
                </a:solidFill>
              </a:rPr>
              <a:t>» распределения</a:t>
            </a:r>
          </a:p>
        </p:txBody>
      </p:sp>
      <p:pic>
        <p:nvPicPr>
          <p:cNvPr id="51204" name="Picture 4" descr="mode median me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8076" y="2009775"/>
            <a:ext cx="5688013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2351088" y="1125539"/>
            <a:ext cx="7777162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Мода, медиана и среднее СОВПАДАЮТ для симметричного унимодального распределения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4095736" y="5786455"/>
            <a:ext cx="619125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К появлению перекоса чувствительнее всего  среднее значение</a:t>
            </a:r>
          </a:p>
        </p:txBody>
      </p:sp>
      <p:graphicFrame>
        <p:nvGraphicFramePr>
          <p:cNvPr id="35920" name="Group 80"/>
          <p:cNvGraphicFramePr>
            <a:graphicFrameLocks noGrp="1"/>
          </p:cNvGraphicFramePr>
          <p:nvPr/>
        </p:nvGraphicFramePr>
        <p:xfrm>
          <a:off x="1881159" y="4000504"/>
          <a:ext cx="1960547" cy="1921918"/>
        </p:xfrm>
        <a:graphic>
          <a:graphicData uri="http://schemas.openxmlformats.org/drawingml/2006/table">
            <a:tbl>
              <a:tblPr/>
              <a:tblGrid>
                <a:gridCol w="100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ЗАРПЛАТА, $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ЧАСТОТА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14000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1227" name="Text Box 28"/>
          <p:cNvSpPr txBox="1">
            <a:spLocks noChangeArrowheads="1"/>
          </p:cNvSpPr>
          <p:nvPr/>
        </p:nvSpPr>
        <p:spPr bwMode="auto">
          <a:xfrm>
            <a:off x="5427664" y="4926013"/>
            <a:ext cx="54373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1/3</a:t>
            </a:r>
          </a:p>
        </p:txBody>
      </p:sp>
      <p:sp>
        <p:nvSpPr>
          <p:cNvPr id="51228" name="Text Box 29"/>
          <p:cNvSpPr txBox="1">
            <a:spLocks noChangeArrowheads="1"/>
          </p:cNvSpPr>
          <p:nvPr/>
        </p:nvSpPr>
        <p:spPr bwMode="auto">
          <a:xfrm>
            <a:off x="5919789" y="4926013"/>
            <a:ext cx="54373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2/3</a:t>
            </a:r>
          </a:p>
        </p:txBody>
      </p:sp>
    </p:spTree>
    <p:extLst>
      <p:ext uri="{BB962C8B-B14F-4D97-AF65-F5344CB8AC3E}">
        <p14:creationId xmlns:p14="http://schemas.microsoft.com/office/powerpoint/2010/main" val="12739508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4"/>
          <p:cNvSpPr txBox="1">
            <a:spLocks noChangeArrowheads="1"/>
          </p:cNvSpPr>
          <p:nvPr/>
        </p:nvSpPr>
        <p:spPr bwMode="auto">
          <a:xfrm>
            <a:off x="1914525" y="158750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CC0000"/>
                </a:solidFill>
              </a:rPr>
              <a:t>Частотное распределение переменной</a:t>
            </a:r>
          </a:p>
        </p:txBody>
      </p:sp>
      <p:sp>
        <p:nvSpPr>
          <p:cNvPr id="55299" name="Text Box 5"/>
          <p:cNvSpPr txBox="1">
            <a:spLocks noChangeArrowheads="1"/>
          </p:cNvSpPr>
          <p:nvPr/>
        </p:nvSpPr>
        <p:spPr bwMode="auto">
          <a:xfrm>
            <a:off x="3000376" y="692150"/>
            <a:ext cx="417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По </a:t>
            </a:r>
            <a:r>
              <a:rPr lang="ru-RU">
                <a:solidFill>
                  <a:srgbClr val="FF0000"/>
                </a:solidFill>
              </a:rPr>
              <a:t>ФОРМЕ</a:t>
            </a:r>
            <a:r>
              <a:rPr lang="ru-RU"/>
              <a:t> распределения различаются:</a:t>
            </a:r>
          </a:p>
        </p:txBody>
      </p:sp>
      <p:sp>
        <p:nvSpPr>
          <p:cNvPr id="55300" name="Text Box 6"/>
          <p:cNvSpPr txBox="1">
            <a:spLocks noChangeArrowheads="1"/>
          </p:cNvSpPr>
          <p:nvPr/>
        </p:nvSpPr>
        <p:spPr bwMode="auto">
          <a:xfrm>
            <a:off x="2208214" y="1268414"/>
            <a:ext cx="5400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20000"/>
              </a:spcBef>
              <a:buFontTx/>
              <a:buAutoNum type="arabicPeriod"/>
            </a:pPr>
            <a:r>
              <a:rPr lang="ru-RU" sz="2000"/>
              <a:t>По количеству «максимумов» (мод):</a:t>
            </a:r>
          </a:p>
        </p:txBody>
      </p:sp>
      <p:sp>
        <p:nvSpPr>
          <p:cNvPr id="55301" name="Line 7"/>
          <p:cNvSpPr>
            <a:spLocks noChangeShapeType="1"/>
          </p:cNvSpPr>
          <p:nvPr/>
        </p:nvSpPr>
        <p:spPr bwMode="auto">
          <a:xfrm flipH="1">
            <a:off x="3216275" y="1773238"/>
            <a:ext cx="151130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5302" name="Line 8"/>
          <p:cNvSpPr>
            <a:spLocks noChangeShapeType="1"/>
          </p:cNvSpPr>
          <p:nvPr/>
        </p:nvSpPr>
        <p:spPr bwMode="auto">
          <a:xfrm>
            <a:off x="5880100" y="1773238"/>
            <a:ext cx="71438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5303" name="Text Box 9"/>
          <p:cNvSpPr txBox="1">
            <a:spLocks noChangeArrowheads="1"/>
          </p:cNvSpPr>
          <p:nvPr/>
        </p:nvSpPr>
        <p:spPr bwMode="auto">
          <a:xfrm>
            <a:off x="2424113" y="2492376"/>
            <a:ext cx="2519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унимодальное</a:t>
            </a:r>
          </a:p>
        </p:txBody>
      </p:sp>
      <p:sp>
        <p:nvSpPr>
          <p:cNvPr id="55304" name="Text Box 10"/>
          <p:cNvSpPr txBox="1">
            <a:spLocks noChangeArrowheads="1"/>
          </p:cNvSpPr>
          <p:nvPr/>
        </p:nvSpPr>
        <p:spPr bwMode="auto">
          <a:xfrm>
            <a:off x="4872039" y="3141664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бимодальное</a:t>
            </a:r>
          </a:p>
        </p:txBody>
      </p:sp>
      <p:sp>
        <p:nvSpPr>
          <p:cNvPr id="55305" name="Line 11"/>
          <p:cNvSpPr>
            <a:spLocks noChangeShapeType="1"/>
          </p:cNvSpPr>
          <p:nvPr/>
        </p:nvSpPr>
        <p:spPr bwMode="auto">
          <a:xfrm>
            <a:off x="6888164" y="1700213"/>
            <a:ext cx="1584325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5306" name="Text Box 12"/>
          <p:cNvSpPr txBox="1">
            <a:spLocks noChangeArrowheads="1"/>
          </p:cNvSpPr>
          <p:nvPr/>
        </p:nvSpPr>
        <p:spPr bwMode="auto">
          <a:xfrm>
            <a:off x="7751764" y="2455864"/>
            <a:ext cx="2376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мультимодальное</a:t>
            </a:r>
          </a:p>
        </p:txBody>
      </p:sp>
      <p:pic>
        <p:nvPicPr>
          <p:cNvPr id="55307" name="Picture 13" descr="multimodal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565" t="12535" r="10423" b="7085"/>
          <a:stretch>
            <a:fillRect/>
          </a:stretch>
        </p:blipFill>
        <p:spPr>
          <a:xfrm>
            <a:off x="7453322" y="2714621"/>
            <a:ext cx="2741612" cy="2022475"/>
          </a:xfrm>
          <a:noFill/>
        </p:spPr>
      </p:pic>
      <p:pic>
        <p:nvPicPr>
          <p:cNvPr id="55308" name="Picture 18" descr="bimodal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595802" y="3714752"/>
            <a:ext cx="2476500" cy="914400"/>
          </a:xfrm>
          <a:noFill/>
        </p:spPr>
      </p:pic>
      <p:pic>
        <p:nvPicPr>
          <p:cNvPr id="55309" name="Picture 21" descr="unimodal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>
            <a:lum contrast="12000"/>
          </a:blip>
          <a:srcRect l="15665" t="13197" r="16945" b="11168"/>
          <a:stretch>
            <a:fillRect/>
          </a:stretch>
        </p:blipFill>
        <p:spPr>
          <a:xfrm>
            <a:off x="1524000" y="3068638"/>
            <a:ext cx="2305050" cy="1905000"/>
          </a:xfrm>
          <a:noFill/>
        </p:spPr>
      </p:pic>
      <p:sp>
        <p:nvSpPr>
          <p:cNvPr id="55310" name="Text Box 24"/>
          <p:cNvSpPr txBox="1">
            <a:spLocks noChangeArrowheads="1"/>
          </p:cNvSpPr>
          <p:nvPr/>
        </p:nvSpPr>
        <p:spPr bwMode="auto">
          <a:xfrm>
            <a:off x="5103814" y="5218114"/>
            <a:ext cx="54562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обычно возникают, если популяция имеет естественные обособленные подгруппы</a:t>
            </a:r>
          </a:p>
        </p:txBody>
      </p:sp>
      <p:sp>
        <p:nvSpPr>
          <p:cNvPr id="55311" name="AutoShape 25"/>
          <p:cNvSpPr>
            <a:spLocks/>
          </p:cNvSpPr>
          <p:nvPr/>
        </p:nvSpPr>
        <p:spPr bwMode="auto">
          <a:xfrm rot="5400000">
            <a:off x="7392194" y="2564607"/>
            <a:ext cx="431800" cy="5040312"/>
          </a:xfrm>
          <a:prstGeom prst="rightBrace">
            <a:avLst>
              <a:gd name="adj1" fmla="val 9727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991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1914525" y="158750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Частотное распределение переменной</a:t>
            </a:r>
          </a:p>
        </p:txBody>
      </p:sp>
      <p:sp>
        <p:nvSpPr>
          <p:cNvPr id="56323" name="Text Box 6"/>
          <p:cNvSpPr txBox="1">
            <a:spLocks noChangeArrowheads="1"/>
          </p:cNvSpPr>
          <p:nvPr/>
        </p:nvSpPr>
        <p:spPr bwMode="auto">
          <a:xfrm>
            <a:off x="2187575" y="1263651"/>
            <a:ext cx="336399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spcBef>
                <a:spcPct val="20000"/>
              </a:spcBef>
              <a:buFontTx/>
              <a:buAutoNum type="arabicPeriod" startAt="2"/>
            </a:pPr>
            <a:r>
              <a:rPr lang="ru-RU" sz="2000"/>
              <a:t>По признаку симметрии:</a:t>
            </a:r>
          </a:p>
          <a:p>
            <a:pPr marL="914400" lvl="1" indent="-457200">
              <a:spcBef>
                <a:spcPct val="20000"/>
              </a:spcBef>
            </a:pPr>
            <a:endParaRPr lang="ru-RU" sz="2000"/>
          </a:p>
        </p:txBody>
      </p:sp>
      <p:sp>
        <p:nvSpPr>
          <p:cNvPr id="56324" name="Line 7"/>
          <p:cNvSpPr>
            <a:spLocks noChangeShapeType="1"/>
          </p:cNvSpPr>
          <p:nvPr/>
        </p:nvSpPr>
        <p:spPr bwMode="auto">
          <a:xfrm flipH="1">
            <a:off x="3216275" y="1773238"/>
            <a:ext cx="151130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25" name="Line 8"/>
          <p:cNvSpPr>
            <a:spLocks noChangeShapeType="1"/>
          </p:cNvSpPr>
          <p:nvPr/>
        </p:nvSpPr>
        <p:spPr bwMode="auto">
          <a:xfrm>
            <a:off x="6888164" y="1700213"/>
            <a:ext cx="1584325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26" name="Text Box 9"/>
          <p:cNvSpPr txBox="1">
            <a:spLocks noChangeArrowheads="1"/>
          </p:cNvSpPr>
          <p:nvPr/>
        </p:nvSpPr>
        <p:spPr bwMode="auto">
          <a:xfrm>
            <a:off x="2351089" y="2492376"/>
            <a:ext cx="223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000"/>
              <a:t>Симметричное</a:t>
            </a:r>
          </a:p>
        </p:txBody>
      </p:sp>
      <p:sp>
        <p:nvSpPr>
          <p:cNvPr id="56327" name="Text Box 10"/>
          <p:cNvSpPr txBox="1">
            <a:spLocks noChangeArrowheads="1"/>
          </p:cNvSpPr>
          <p:nvPr/>
        </p:nvSpPr>
        <p:spPr bwMode="auto">
          <a:xfrm>
            <a:off x="7032625" y="2492376"/>
            <a:ext cx="302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000"/>
              <a:t>Скошенное (</a:t>
            </a:r>
            <a:r>
              <a:rPr lang="en-US" sz="2000"/>
              <a:t>skewed</a:t>
            </a:r>
            <a:r>
              <a:rPr lang="ru-RU" sz="2000"/>
              <a:t>)</a:t>
            </a:r>
          </a:p>
        </p:txBody>
      </p:sp>
      <p:pic>
        <p:nvPicPr>
          <p:cNvPr id="56328" name="Picture 11" descr="symm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0" y="3068638"/>
            <a:ext cx="2476500" cy="914400"/>
          </a:xfrm>
          <a:noFill/>
        </p:spPr>
      </p:pic>
      <p:sp>
        <p:nvSpPr>
          <p:cNvPr id="56329" name="Line 19"/>
          <p:cNvSpPr>
            <a:spLocks noChangeShapeType="1"/>
          </p:cNvSpPr>
          <p:nvPr/>
        </p:nvSpPr>
        <p:spPr bwMode="auto">
          <a:xfrm flipH="1">
            <a:off x="6311900" y="2924176"/>
            <a:ext cx="1511300" cy="5762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30" name="Line 20"/>
          <p:cNvSpPr>
            <a:spLocks noChangeShapeType="1"/>
          </p:cNvSpPr>
          <p:nvPr/>
        </p:nvSpPr>
        <p:spPr bwMode="auto">
          <a:xfrm>
            <a:off x="8688389" y="2924176"/>
            <a:ext cx="287337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31" name="Text Box 21"/>
          <p:cNvSpPr txBox="1">
            <a:spLocks noChangeArrowheads="1"/>
          </p:cNvSpPr>
          <p:nvPr/>
        </p:nvSpPr>
        <p:spPr bwMode="auto">
          <a:xfrm>
            <a:off x="8256588" y="3357564"/>
            <a:ext cx="1871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вправо (</a:t>
            </a:r>
            <a:r>
              <a:rPr lang="en-US" sz="2000"/>
              <a:t>positively</a:t>
            </a:r>
            <a:r>
              <a:rPr lang="ru-RU" sz="2000"/>
              <a:t>)</a:t>
            </a:r>
          </a:p>
        </p:txBody>
      </p:sp>
      <p:sp>
        <p:nvSpPr>
          <p:cNvPr id="56332" name="Text Box 22"/>
          <p:cNvSpPr txBox="1">
            <a:spLocks noChangeArrowheads="1"/>
          </p:cNvSpPr>
          <p:nvPr/>
        </p:nvSpPr>
        <p:spPr bwMode="auto">
          <a:xfrm>
            <a:off x="5303838" y="3284539"/>
            <a:ext cx="1439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000"/>
              <a:t>влево </a:t>
            </a:r>
            <a:r>
              <a:rPr lang="en-US" sz="2000"/>
              <a:t>negatively</a:t>
            </a:r>
            <a:endParaRPr lang="ru-RU" sz="2000"/>
          </a:p>
        </p:txBody>
      </p:sp>
      <p:pic>
        <p:nvPicPr>
          <p:cNvPr id="56333" name="Picture 25" descr="Skewness_Statistics"/>
          <p:cNvPicPr>
            <a:picLocks noChangeAspect="1" noChangeArrowheads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>
            <a:off x="5016501" y="3933825"/>
            <a:ext cx="5040313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4" name="Text Box 5"/>
          <p:cNvSpPr txBox="1">
            <a:spLocks noChangeArrowheads="1"/>
          </p:cNvSpPr>
          <p:nvPr/>
        </p:nvSpPr>
        <p:spPr bwMode="auto">
          <a:xfrm>
            <a:off x="3000376" y="692150"/>
            <a:ext cx="417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По </a:t>
            </a:r>
            <a:r>
              <a:rPr lang="ru-RU">
                <a:solidFill>
                  <a:srgbClr val="FF0000"/>
                </a:solidFill>
              </a:rPr>
              <a:t>ФОРМЕ</a:t>
            </a:r>
            <a:r>
              <a:rPr lang="ru-RU"/>
              <a:t> распределения различаются:</a:t>
            </a:r>
          </a:p>
        </p:txBody>
      </p:sp>
    </p:spTree>
    <p:extLst>
      <p:ext uri="{BB962C8B-B14F-4D97-AF65-F5344CB8AC3E}">
        <p14:creationId xmlns:p14="http://schemas.microsoft.com/office/powerpoint/2010/main" val="36647019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4"/>
          <p:cNvSpPr txBox="1">
            <a:spLocks noChangeArrowheads="1"/>
          </p:cNvSpPr>
          <p:nvPr/>
        </p:nvSpPr>
        <p:spPr bwMode="auto">
          <a:xfrm>
            <a:off x="2024034" y="285728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Частотное распределение переменной</a:t>
            </a:r>
          </a:p>
        </p:txBody>
      </p:sp>
      <p:sp>
        <p:nvSpPr>
          <p:cNvPr id="57347" name="Text Box 6"/>
          <p:cNvSpPr txBox="1">
            <a:spLocks noChangeArrowheads="1"/>
          </p:cNvSpPr>
          <p:nvPr/>
        </p:nvSpPr>
        <p:spPr bwMode="auto">
          <a:xfrm>
            <a:off x="4583114" y="1268413"/>
            <a:ext cx="213981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spcBef>
                <a:spcPct val="20000"/>
              </a:spcBef>
            </a:pPr>
            <a:r>
              <a:rPr lang="en-US" sz="2000"/>
              <a:t>3. </a:t>
            </a:r>
            <a:r>
              <a:rPr lang="ru-RU" sz="2000"/>
              <a:t>распределение</a:t>
            </a:r>
          </a:p>
        </p:txBody>
      </p:sp>
      <p:sp>
        <p:nvSpPr>
          <p:cNvPr id="57348" name="Line 8"/>
          <p:cNvSpPr>
            <a:spLocks noChangeShapeType="1"/>
          </p:cNvSpPr>
          <p:nvPr/>
        </p:nvSpPr>
        <p:spPr bwMode="auto">
          <a:xfrm flipH="1">
            <a:off x="3216275" y="1773238"/>
            <a:ext cx="151130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7349" name="Line 9"/>
          <p:cNvSpPr>
            <a:spLocks noChangeShapeType="1"/>
          </p:cNvSpPr>
          <p:nvPr/>
        </p:nvSpPr>
        <p:spPr bwMode="auto">
          <a:xfrm>
            <a:off x="6888164" y="1700213"/>
            <a:ext cx="1584325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7350" name="Text Box 10"/>
          <p:cNvSpPr txBox="1">
            <a:spLocks noChangeArrowheads="1"/>
          </p:cNvSpPr>
          <p:nvPr/>
        </p:nvSpPr>
        <p:spPr bwMode="auto">
          <a:xfrm>
            <a:off x="2711450" y="2492376"/>
            <a:ext cx="2592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асимптотическое</a:t>
            </a:r>
          </a:p>
        </p:txBody>
      </p:sp>
      <p:sp>
        <p:nvSpPr>
          <p:cNvPr id="57351" name="Text Box 11"/>
          <p:cNvSpPr txBox="1">
            <a:spLocks noChangeArrowheads="1"/>
          </p:cNvSpPr>
          <p:nvPr/>
        </p:nvSpPr>
        <p:spPr bwMode="auto">
          <a:xfrm>
            <a:off x="7248525" y="2492376"/>
            <a:ext cx="2592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не асимптотическое</a:t>
            </a:r>
          </a:p>
        </p:txBody>
      </p:sp>
      <p:pic>
        <p:nvPicPr>
          <p:cNvPr id="57352" name="Picture 17" descr="sym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8163" y="3068638"/>
            <a:ext cx="2476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279650" y="3213101"/>
            <a:ext cx="2808288" cy="766763"/>
            <a:chOff x="476" y="2024"/>
            <a:chExt cx="1769" cy="483"/>
          </a:xfrm>
        </p:grpSpPr>
        <p:pic>
          <p:nvPicPr>
            <p:cNvPr id="57355" name="Picture 12" descr="asymptotic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DEDEDD"/>
                </a:clrFrom>
                <a:clrTo>
                  <a:srgbClr val="DEDEDD">
                    <a:alpha val="0"/>
                  </a:srgbClr>
                </a:clrTo>
              </a:clrChange>
              <a:lum bright="-36000" contrast="78000"/>
            </a:blip>
            <a:srcRect l="3751" t="66893" r="10049" b="957"/>
            <a:stretch>
              <a:fillRect/>
            </a:stretch>
          </p:blipFill>
          <p:spPr bwMode="auto">
            <a:xfrm>
              <a:off x="476" y="2115"/>
              <a:ext cx="1724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7356" name="Rectangle 18"/>
            <p:cNvSpPr>
              <a:spLocks noChangeArrowheads="1"/>
            </p:cNvSpPr>
            <p:nvPr/>
          </p:nvSpPr>
          <p:spPr bwMode="auto">
            <a:xfrm>
              <a:off x="2064" y="2024"/>
              <a:ext cx="181" cy="1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7354" name="Text Box 5"/>
          <p:cNvSpPr txBox="1">
            <a:spLocks noChangeArrowheads="1"/>
          </p:cNvSpPr>
          <p:nvPr/>
        </p:nvSpPr>
        <p:spPr bwMode="auto">
          <a:xfrm>
            <a:off x="3000376" y="692150"/>
            <a:ext cx="41726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По </a:t>
            </a:r>
            <a:r>
              <a:rPr lang="ru-RU">
                <a:solidFill>
                  <a:srgbClr val="FF0000"/>
                </a:solidFill>
              </a:rPr>
              <a:t>ФОРМЕ</a:t>
            </a:r>
            <a:r>
              <a:rPr lang="ru-RU"/>
              <a:t> распределения различаются:</a:t>
            </a:r>
          </a:p>
        </p:txBody>
      </p:sp>
    </p:spTree>
    <p:extLst>
      <p:ext uri="{BB962C8B-B14F-4D97-AF65-F5344CB8AC3E}">
        <p14:creationId xmlns:p14="http://schemas.microsoft.com/office/powerpoint/2010/main" val="11192502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4"/>
          <p:cNvSpPr txBox="1">
            <a:spLocks noChangeArrowheads="1"/>
          </p:cNvSpPr>
          <p:nvPr/>
        </p:nvSpPr>
        <p:spPr bwMode="auto">
          <a:xfrm>
            <a:off x="1914525" y="158750"/>
            <a:ext cx="4039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Частотное распределение переменной</a:t>
            </a:r>
          </a:p>
        </p:txBody>
      </p:sp>
      <p:sp>
        <p:nvSpPr>
          <p:cNvPr id="58371" name="Text Box 5"/>
          <p:cNvSpPr txBox="1">
            <a:spLocks noChangeArrowheads="1"/>
          </p:cNvSpPr>
          <p:nvPr/>
        </p:nvSpPr>
        <p:spPr bwMode="auto">
          <a:xfrm>
            <a:off x="3043239" y="620714"/>
            <a:ext cx="41553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Нормальное распределение </a:t>
            </a:r>
            <a:r>
              <a:rPr lang="ru-RU"/>
              <a:t>(Гауссово):</a:t>
            </a:r>
          </a:p>
          <a:p>
            <a:r>
              <a:rPr lang="ru-RU"/>
              <a:t>первое знакомство</a:t>
            </a:r>
          </a:p>
        </p:txBody>
      </p:sp>
      <p:sp>
        <p:nvSpPr>
          <p:cNvPr id="58372" name="Text Box 6"/>
          <p:cNvSpPr txBox="1">
            <a:spLocks noChangeArrowheads="1"/>
          </p:cNvSpPr>
          <p:nvPr/>
        </p:nvSpPr>
        <p:spPr bwMode="auto">
          <a:xfrm>
            <a:off x="1919289" y="1844675"/>
            <a:ext cx="2134687" cy="923330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/>
              <a:t> Унимодальное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Симметричное</a:t>
            </a:r>
          </a:p>
          <a:p>
            <a:pPr>
              <a:buFont typeface="Wingdings" pitchFamily="2" charset="2"/>
              <a:buChar char="ü"/>
            </a:pPr>
            <a:r>
              <a:rPr lang="ru-RU"/>
              <a:t> Асимптотическое</a:t>
            </a:r>
          </a:p>
        </p:txBody>
      </p:sp>
      <p:sp>
        <p:nvSpPr>
          <p:cNvPr id="58373" name="Text Box 7"/>
          <p:cNvSpPr txBox="1">
            <a:spLocks noChangeArrowheads="1"/>
          </p:cNvSpPr>
          <p:nvPr/>
        </p:nvSpPr>
        <p:spPr bwMode="auto">
          <a:xfrm>
            <a:off x="1703388" y="5445126"/>
            <a:ext cx="8856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Высота деревьев, масса тела новорожденных, </a:t>
            </a:r>
            <a:r>
              <a:rPr lang="en-US" sz="2000"/>
              <a:t>IQ</a:t>
            </a:r>
            <a:r>
              <a:rPr lang="ru-RU" sz="2000"/>
              <a:t>, скорость прохождения лабиринта крысами и многие, многие другие переменные</a:t>
            </a:r>
          </a:p>
        </p:txBody>
      </p:sp>
      <p:pic>
        <p:nvPicPr>
          <p:cNvPr id="5837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7938" y="1484314"/>
            <a:ext cx="5302250" cy="397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5" name="Text Box 9"/>
          <p:cNvSpPr txBox="1">
            <a:spLocks noChangeArrowheads="1"/>
          </p:cNvSpPr>
          <p:nvPr/>
        </p:nvSpPr>
        <p:spPr bwMode="auto">
          <a:xfrm>
            <a:off x="2063751" y="3573463"/>
            <a:ext cx="22320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Это </a:t>
            </a:r>
            <a:r>
              <a:rPr lang="ru-RU" sz="2000" u="sng"/>
              <a:t>непрерывное</a:t>
            </a:r>
            <a:r>
              <a:rPr lang="ru-RU" sz="2000"/>
              <a:t> распределение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1611314" y="6165851"/>
            <a:ext cx="8252837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Название в честь Гаусса не совсем справедливо – первым его описал вовсе не он.</a:t>
            </a:r>
          </a:p>
          <a:p>
            <a:r>
              <a:rPr lang="ru-RU"/>
              <a:t>Симметрия и эксцесс.</a:t>
            </a:r>
          </a:p>
        </p:txBody>
      </p:sp>
    </p:spTree>
    <p:extLst>
      <p:ext uri="{BB962C8B-B14F-4D97-AF65-F5344CB8AC3E}">
        <p14:creationId xmlns:p14="http://schemas.microsoft.com/office/powerpoint/2010/main" val="27911689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10, 15, 16, 17, 19, 20, 21, 21, 22, 24, 25, 25, 26, 27, 27, 28, 29, 29, 32, 33, 34, 34, 35, 37, 39, 40,  41, 43, 44, 47</a:t>
            </a:r>
          </a:p>
        </p:txBody>
      </p:sp>
    </p:spTree>
    <p:extLst>
      <p:ext uri="{BB962C8B-B14F-4D97-AF65-F5344CB8AC3E}">
        <p14:creationId xmlns:p14="http://schemas.microsoft.com/office/powerpoint/2010/main" val="1514392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-187516"/>
            <a:ext cx="9720072" cy="1499616"/>
          </a:xfrm>
        </p:spPr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701899"/>
            <a:ext cx="9720073" cy="6156101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1курс 2 курс</a:t>
            </a:r>
          </a:p>
          <a:p>
            <a:r>
              <a:rPr lang="ru-RU" dirty="0"/>
              <a:t>30 	24</a:t>
            </a:r>
          </a:p>
          <a:p>
            <a:r>
              <a:rPr lang="ru-RU" dirty="0"/>
              <a:t>27	 17</a:t>
            </a:r>
          </a:p>
          <a:p>
            <a:r>
              <a:rPr lang="ru-RU" dirty="0"/>
              <a:t>23 	17</a:t>
            </a:r>
          </a:p>
          <a:p>
            <a:r>
              <a:rPr lang="ru-RU" dirty="0"/>
              <a:t>22 	15</a:t>
            </a:r>
          </a:p>
          <a:p>
            <a:r>
              <a:rPr lang="ru-RU" dirty="0"/>
              <a:t>19 	15</a:t>
            </a:r>
          </a:p>
          <a:p>
            <a:r>
              <a:rPr lang="ru-RU" dirty="0"/>
              <a:t>19 	14</a:t>
            </a:r>
          </a:p>
          <a:p>
            <a:r>
              <a:rPr lang="ru-RU" dirty="0"/>
              <a:t>18 	14</a:t>
            </a:r>
          </a:p>
          <a:p>
            <a:r>
              <a:rPr lang="ru-RU" dirty="0"/>
              <a:t>16 	13</a:t>
            </a:r>
          </a:p>
          <a:p>
            <a:r>
              <a:rPr lang="ru-RU" dirty="0"/>
              <a:t>15	 12</a:t>
            </a:r>
          </a:p>
          <a:p>
            <a:r>
              <a:rPr lang="ru-RU" dirty="0"/>
              <a:t>14 	12</a:t>
            </a:r>
          </a:p>
          <a:p>
            <a:r>
              <a:rPr lang="ru-RU" dirty="0"/>
              <a:t>13 	11</a:t>
            </a:r>
          </a:p>
          <a:p>
            <a:r>
              <a:rPr lang="ru-RU" dirty="0"/>
              <a:t>12	 11</a:t>
            </a:r>
          </a:p>
          <a:p>
            <a:r>
              <a:rPr lang="ru-RU" dirty="0"/>
              <a:t>12	 8</a:t>
            </a:r>
          </a:p>
          <a:p>
            <a:r>
              <a:rPr lang="ru-RU" dirty="0"/>
              <a:t>12 	8</a:t>
            </a:r>
          </a:p>
          <a:p>
            <a:r>
              <a:rPr lang="ru-RU" dirty="0"/>
              <a:t>10 	7</a:t>
            </a:r>
          </a:p>
          <a:p>
            <a:r>
              <a:rPr lang="ru-RU" dirty="0"/>
              <a:t>10 	7</a:t>
            </a:r>
          </a:p>
          <a:p>
            <a:r>
              <a:rPr lang="ru-RU" dirty="0"/>
              <a:t>10 	4</a:t>
            </a:r>
          </a:p>
          <a:p>
            <a:r>
              <a:rPr lang="ru-RU" dirty="0"/>
              <a:t>10 	0</a:t>
            </a:r>
          </a:p>
        </p:txBody>
      </p:sp>
    </p:spTree>
    <p:extLst>
      <p:ext uri="{BB962C8B-B14F-4D97-AF65-F5344CB8AC3E}">
        <p14:creationId xmlns:p14="http://schemas.microsoft.com/office/powerpoint/2010/main" val="42454276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Характеристики формы распределения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2084832"/>
            <a:ext cx="9720073" cy="4023360"/>
          </a:xfrm>
        </p:spPr>
        <p:txBody>
          <a:bodyPr/>
          <a:lstStyle/>
          <a:p>
            <a:r>
              <a:rPr lang="kk-KZ" b="1" dirty="0"/>
              <a:t>Асимметрия </a:t>
            </a:r>
            <a:r>
              <a:rPr lang="ru-RU" dirty="0"/>
              <a:t>-</a:t>
            </a:r>
            <a:r>
              <a:rPr lang="kk-KZ" dirty="0"/>
              <a:t> степень отклонения графика распределения частот от симметрического вида относительного среднего значения</a:t>
            </a:r>
          </a:p>
          <a:p>
            <a:endParaRPr lang="ru-RU" dirty="0"/>
          </a:p>
          <a:p>
            <a:r>
              <a:rPr lang="ru-RU" b="1" dirty="0"/>
              <a:t>Эксцесс </a:t>
            </a:r>
            <a:r>
              <a:rPr lang="ru-RU" dirty="0"/>
              <a:t>– мера </a:t>
            </a:r>
            <a:r>
              <a:rPr lang="ru-RU" dirty="0" err="1"/>
              <a:t>плосковершинности</a:t>
            </a:r>
            <a:r>
              <a:rPr lang="ru-RU" dirty="0"/>
              <a:t> или остроконечности графика распределения измеренного признака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94329" y="3749231"/>
            <a:ext cx="4143372" cy="31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44463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Statistical Package for the Social Sciences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i="1" dirty="0"/>
              <a:t>Статистическая обработка и анализ данных </a:t>
            </a:r>
            <a:endParaRPr lang="ru-RU" dirty="0"/>
          </a:p>
          <a:p>
            <a:pPr lvl="0"/>
            <a:r>
              <a:rPr lang="ru-RU" i="1" dirty="0"/>
              <a:t>Лидер в области инновационных методов анализа данных </a:t>
            </a:r>
            <a:endParaRPr lang="ru-RU" dirty="0"/>
          </a:p>
          <a:p>
            <a:pPr lvl="0"/>
            <a:r>
              <a:rPr lang="ru-RU" i="1" dirty="0"/>
              <a:t>Наличие более  14  дополнительных модулей</a:t>
            </a:r>
            <a:endParaRPr lang="ru-RU" dirty="0"/>
          </a:p>
          <a:p>
            <a:pPr lvl="0"/>
            <a:r>
              <a:rPr lang="ru-RU" i="1" dirty="0"/>
              <a:t>Систематическое обновление (внедрение новых функций)</a:t>
            </a:r>
            <a:endParaRPr lang="ru-RU" dirty="0"/>
          </a:p>
          <a:p>
            <a:pPr lvl="0"/>
            <a:r>
              <a:rPr lang="ru-RU" i="1" dirty="0"/>
              <a:t>Универсальность (применение в более чем 30 профессиональных сферах)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7588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Характеристики формы распредления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sz="quarter" idx="1"/>
          </p:nvPr>
        </p:nvSpPr>
        <p:spPr>
          <a:xfrm>
            <a:off x="1981200" y="2279560"/>
            <a:ext cx="8229600" cy="4578439"/>
          </a:xfrm>
        </p:spPr>
        <p:txBody>
          <a:bodyPr>
            <a:normAutofit/>
          </a:bodyPr>
          <a:lstStyle/>
          <a:p>
            <a:r>
              <a:rPr lang="ru-RU" dirty="0"/>
              <a:t>Свойство распределения признака по частотам -степень его отклонения от симметрического.</a:t>
            </a:r>
          </a:p>
          <a:p>
            <a:r>
              <a:rPr lang="ru-RU" dirty="0"/>
              <a:t>На практике точное симметрическое распределение почти никогда не встречается (Новиков А.)</a:t>
            </a:r>
          </a:p>
          <a:p>
            <a:endParaRPr lang="ru-RU" dirty="0"/>
          </a:p>
          <a:p>
            <a:r>
              <a:rPr lang="ru-RU" dirty="0"/>
              <a:t>Величина </a:t>
            </a:r>
            <a:r>
              <a:rPr lang="ru-RU" b="1" i="1" dirty="0">
                <a:solidFill>
                  <a:srgbClr val="00B050"/>
                </a:solidFill>
              </a:rPr>
              <a:t>центрального момента третьего порядка</a:t>
            </a:r>
            <a:r>
              <a:rPr lang="ru-RU" dirty="0"/>
              <a:t>:</a:t>
            </a:r>
          </a:p>
          <a:p>
            <a:pPr lvl="8"/>
            <a:r>
              <a:rPr lang="ru-RU" sz="3600" dirty="0">
                <a:sym typeface="Symbol"/>
              </a:rPr>
              <a:t></a:t>
            </a:r>
            <a:r>
              <a:rPr lang="ru-RU" sz="3600" baseline="-25000" dirty="0">
                <a:sym typeface="Symbol"/>
              </a:rPr>
              <a:t>3</a:t>
            </a:r>
            <a:r>
              <a:rPr lang="ru-RU" sz="3600" dirty="0">
                <a:sym typeface="Symbol"/>
              </a:rPr>
              <a:t> =((</a:t>
            </a:r>
            <a:r>
              <a:rPr lang="ru-RU" sz="3600" i="1" dirty="0" err="1">
                <a:sym typeface="Symbol"/>
              </a:rPr>
              <a:t>х</a:t>
            </a:r>
            <a:r>
              <a:rPr lang="en-US" sz="3600" i="1" baseline="-25000" dirty="0" err="1">
                <a:sym typeface="Symbol"/>
              </a:rPr>
              <a:t>i</a:t>
            </a:r>
            <a:r>
              <a:rPr lang="ru-RU" sz="3600" i="1" dirty="0">
                <a:sym typeface="Symbol"/>
              </a:rPr>
              <a:t> - М</a:t>
            </a:r>
            <a:r>
              <a:rPr lang="ru-RU" sz="3600" dirty="0">
                <a:sym typeface="Symbol"/>
              </a:rPr>
              <a:t>)</a:t>
            </a:r>
            <a:r>
              <a:rPr lang="en-US" sz="3600" baseline="30000" dirty="0">
                <a:sym typeface="Symbol"/>
              </a:rPr>
              <a:t>3</a:t>
            </a:r>
            <a:r>
              <a:rPr lang="ru-RU" sz="3600" dirty="0">
                <a:sym typeface="Symbol"/>
              </a:rPr>
              <a:t> </a:t>
            </a:r>
            <a:r>
              <a:rPr sz="3600" dirty="0">
                <a:sym typeface="Symbol"/>
              </a:rPr>
              <a:t>)</a:t>
            </a:r>
            <a:r>
              <a:rPr lang="ru-RU" sz="3600" dirty="0">
                <a:sym typeface="Symbol"/>
              </a:rPr>
              <a:t> / </a:t>
            </a:r>
            <a:r>
              <a:rPr lang="en-US" sz="3600" dirty="0">
                <a:sym typeface="Symbol"/>
              </a:rPr>
              <a:t>n</a:t>
            </a:r>
            <a:endParaRPr lang="ru-RU" dirty="0"/>
          </a:p>
          <a:p>
            <a:r>
              <a:rPr lang="kk-KZ" dirty="0"/>
              <a:t>Мерой отклонения распределения частот от симметрического распределения – это коэффициент асимметрии  </a:t>
            </a:r>
            <a:r>
              <a:rPr lang="en-US" i="1" dirty="0"/>
              <a:t>As</a:t>
            </a:r>
          </a:p>
          <a:p>
            <a:pPr lvl="6"/>
            <a:r>
              <a:rPr sz="3200" i="1" dirty="0"/>
              <a:t>As = </a:t>
            </a:r>
            <a:r>
              <a:rPr lang="ru-RU" sz="3200" dirty="0">
                <a:sym typeface="Symbol"/>
              </a:rPr>
              <a:t></a:t>
            </a:r>
            <a:r>
              <a:rPr lang="ru-RU" sz="3200" baseline="-25000" dirty="0">
                <a:sym typeface="Symbol"/>
              </a:rPr>
              <a:t>3</a:t>
            </a:r>
            <a:r>
              <a:rPr sz="3200" baseline="-25000" dirty="0">
                <a:sym typeface="Symbol"/>
              </a:rPr>
              <a:t> </a:t>
            </a:r>
            <a:r>
              <a:rPr sz="3200" dirty="0">
                <a:sym typeface="Symbol"/>
              </a:rPr>
              <a:t>/</a:t>
            </a:r>
            <a:r>
              <a:rPr lang="ru-RU" sz="3200" dirty="0">
                <a:sym typeface="Symbol"/>
              </a:rPr>
              <a:t></a:t>
            </a:r>
            <a:r>
              <a:rPr sz="3200" baseline="30000" dirty="0">
                <a:sym typeface="Symbol"/>
              </a:rPr>
              <a:t>3</a:t>
            </a:r>
            <a:r>
              <a:rPr sz="3200" dirty="0">
                <a:sym typeface="Symbol"/>
              </a:rPr>
              <a:t>, 	-</a:t>
            </a:r>
            <a:r>
              <a:rPr lang="ru-RU" sz="3200" dirty="0">
                <a:sym typeface="Symbol"/>
              </a:rPr>
              <a:t></a:t>
            </a:r>
            <a:r>
              <a:rPr sz="3200" dirty="0">
                <a:sym typeface="Symbol"/>
              </a:rPr>
              <a:t> &lt; As &lt; +</a:t>
            </a:r>
            <a:r>
              <a:rPr lang="ru-RU" sz="3200" dirty="0">
                <a:sym typeface="Symbol"/>
              </a:rPr>
              <a:t>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9352236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64592"/>
            <a:ext cx="9720072" cy="1499616"/>
          </a:xfrm>
        </p:spPr>
        <p:txBody>
          <a:bodyPr>
            <a:normAutofit/>
          </a:bodyPr>
          <a:lstStyle/>
          <a:p>
            <a:r>
              <a:rPr lang="kk-KZ" dirty="0"/>
              <a:t>Характеристики </a:t>
            </a:r>
            <a:br>
              <a:rPr lang="kk-KZ" dirty="0"/>
            </a:br>
            <a:r>
              <a:rPr lang="kk-KZ" dirty="0"/>
              <a:t>формы распредления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sz="quarter" idx="1"/>
          </p:nvPr>
        </p:nvSpPr>
        <p:spPr>
          <a:xfrm>
            <a:off x="1024127" y="1980675"/>
            <a:ext cx="10424923" cy="4524899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Асимметри</a:t>
            </a:r>
            <a:r>
              <a:rPr lang="kk-KZ" dirty="0"/>
              <a:t>я</a:t>
            </a:r>
          </a:p>
          <a:p>
            <a:endParaRPr lang="ru-RU" dirty="0"/>
          </a:p>
          <a:p>
            <a:r>
              <a:rPr lang="ru-RU" dirty="0"/>
              <a:t>Для симметрического распределения </a:t>
            </a:r>
            <a:r>
              <a:rPr lang="en-US" dirty="0"/>
              <a:t>As= 0</a:t>
            </a:r>
            <a:endParaRPr lang="ru-RU" dirty="0"/>
          </a:p>
          <a:p>
            <a:endParaRPr lang="ru-RU" dirty="0"/>
          </a:p>
          <a:p>
            <a:r>
              <a:rPr lang="ru-RU" dirty="0"/>
              <a:t>К.Пирсон  ввел другой </a:t>
            </a:r>
            <a:r>
              <a:rPr lang="ru-RU" b="1" dirty="0">
                <a:solidFill>
                  <a:srgbClr val="FF0000"/>
                </a:solidFill>
              </a:rPr>
              <a:t>показатель асимметрии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en-US" dirty="0"/>
              <a:t>As=</a:t>
            </a:r>
            <a:r>
              <a:rPr lang="ru-RU" dirty="0"/>
              <a:t>(М-Мо)/</a:t>
            </a:r>
            <a:r>
              <a:rPr lang="ru-RU" dirty="0">
                <a:sym typeface="Symbol"/>
              </a:rPr>
              <a:t></a:t>
            </a:r>
          </a:p>
          <a:p>
            <a:r>
              <a:rPr lang="ru-RU" b="1" dirty="0">
                <a:solidFill>
                  <a:srgbClr val="FF0000"/>
                </a:solidFill>
                <a:sym typeface="Symbol"/>
              </a:rPr>
              <a:t>Стандартное  отклонение </a:t>
            </a:r>
            <a:r>
              <a:rPr lang="ru-RU" dirty="0">
                <a:sym typeface="Symbol"/>
              </a:rPr>
              <a:t>показателя асимметрии по  </a:t>
            </a:r>
          </a:p>
          <a:p>
            <a:r>
              <a:rPr lang="ru-RU" dirty="0">
                <a:sym typeface="Symbol"/>
              </a:rPr>
              <a:t>(</a:t>
            </a:r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)</a:t>
            </a:r>
            <a:r>
              <a:rPr lang="en-US" dirty="0">
                <a:sym typeface="Symbol"/>
              </a:rPr>
              <a:t>  		</a:t>
            </a:r>
            <a:r>
              <a:rPr lang="ru-RU" dirty="0">
                <a:sym typeface="Symbol"/>
              </a:rPr>
              <a:t>, </a:t>
            </a:r>
            <a:r>
              <a:rPr lang="en-US" dirty="0">
                <a:sym typeface="Symbol"/>
              </a:rPr>
              <a:t>n – </a:t>
            </a:r>
            <a:r>
              <a:rPr lang="kk-KZ" dirty="0">
                <a:sym typeface="Symbol"/>
              </a:rPr>
              <a:t>число наблюдений</a:t>
            </a:r>
          </a:p>
          <a:p>
            <a:r>
              <a:rPr lang="kk-KZ" dirty="0">
                <a:sym typeface="Symbol"/>
              </a:rPr>
              <a:t>Если </a:t>
            </a:r>
            <a:r>
              <a:rPr lang="en-US" dirty="0">
                <a:sym typeface="Symbol"/>
              </a:rPr>
              <a:t>As</a:t>
            </a:r>
            <a:r>
              <a:rPr lang="kk-KZ" dirty="0">
                <a:sym typeface="Symbol"/>
              </a:rPr>
              <a:t></a:t>
            </a:r>
            <a:r>
              <a:rPr lang="en-US" dirty="0">
                <a:sym typeface="Symbol"/>
              </a:rPr>
              <a:t>&lt;3(As)</a:t>
            </a:r>
            <a:r>
              <a:rPr lang="ru-RU" dirty="0">
                <a:sym typeface="Symbol"/>
              </a:rPr>
              <a:t>, то распределение симметрическое</a:t>
            </a:r>
          </a:p>
          <a:p>
            <a:r>
              <a:rPr lang="kk-KZ" dirty="0">
                <a:sym typeface="Symbol"/>
              </a:rPr>
              <a:t>  </a:t>
            </a:r>
            <a:r>
              <a:rPr lang="en-US" dirty="0">
                <a:sym typeface="Symbol"/>
              </a:rPr>
              <a:t>As</a:t>
            </a:r>
            <a:r>
              <a:rPr lang="kk-KZ" dirty="0">
                <a:sym typeface="Symbol"/>
              </a:rPr>
              <a:t></a:t>
            </a:r>
            <a:r>
              <a:rPr lang="en-US" dirty="0">
                <a:sym typeface="Symbol"/>
              </a:rPr>
              <a:t>&gt;3(As)</a:t>
            </a:r>
            <a:r>
              <a:rPr lang="ru-RU" dirty="0">
                <a:sym typeface="Symbol"/>
              </a:rPr>
              <a:t>, то распределение асимметрическое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95945" y="5076503"/>
            <a:ext cx="714380" cy="489861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1" y="7297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Отрицательный и положительный коэффициент асимметри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4576" y="2726044"/>
            <a:ext cx="4411610" cy="157163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7107921" y="4565211"/>
            <a:ext cx="3944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As&lt;0		 </a:t>
            </a:r>
            <a:r>
              <a:rPr lang="kk-KZ" dirty="0"/>
              <a:t>	</a:t>
            </a:r>
            <a:r>
              <a:rPr lang="en-US" dirty="0"/>
              <a:t>As&gt;0</a:t>
            </a:r>
          </a:p>
          <a:p>
            <a:r>
              <a:rPr lang="kk-KZ" dirty="0"/>
              <a:t>Правостороннее расп Левостороннее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44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034" y="307336"/>
            <a:ext cx="11663966" cy="1276336"/>
          </a:xfrm>
        </p:spPr>
        <p:txBody>
          <a:bodyPr>
            <a:normAutofit fontScale="90000"/>
          </a:bodyPr>
          <a:lstStyle/>
          <a:p>
            <a:r>
              <a:rPr lang="kk-KZ" dirty="0"/>
              <a:t>Мера отклонения формы строения вершины симметрической кривой от нормальной </a:t>
            </a:r>
            <a:r>
              <a:rPr lang="ru-RU" dirty="0"/>
              <a:t>= показатель эксцесса </a:t>
            </a:r>
            <a:r>
              <a:rPr lang="en-US" i="1" dirty="0"/>
              <a:t>Ex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36372" y="1854558"/>
            <a:ext cx="8974428" cy="5003442"/>
          </a:xfrm>
        </p:spPr>
        <p:txBody>
          <a:bodyPr>
            <a:normAutofit lnSpcReduction="10000"/>
          </a:bodyPr>
          <a:lstStyle/>
          <a:p>
            <a:r>
              <a:rPr lang="kk-KZ" dirty="0"/>
              <a:t>Для нормального распределения </a:t>
            </a:r>
          </a:p>
          <a:p>
            <a:r>
              <a:rPr lang="kk-KZ" dirty="0">
                <a:sym typeface="Symbol"/>
              </a:rPr>
              <a:t></a:t>
            </a:r>
            <a:r>
              <a:rPr lang="kk-KZ" baseline="-25000" dirty="0">
                <a:sym typeface="Symbol"/>
              </a:rPr>
              <a:t>4</a:t>
            </a:r>
            <a:r>
              <a:rPr lang="kk-KZ" dirty="0">
                <a:sym typeface="Symbol"/>
              </a:rPr>
              <a:t> </a:t>
            </a:r>
            <a:r>
              <a:rPr lang="ru-RU" dirty="0">
                <a:sym typeface="Symbol"/>
              </a:rPr>
              <a:t>= 3</a:t>
            </a:r>
            <a:r>
              <a:rPr lang="ru-RU" baseline="30000" dirty="0">
                <a:sym typeface="Symbol"/>
              </a:rPr>
              <a:t>4</a:t>
            </a:r>
            <a:r>
              <a:rPr lang="ru-RU" dirty="0">
                <a:sym typeface="Symbol"/>
              </a:rPr>
              <a:t>		</a:t>
            </a:r>
            <a:r>
              <a:rPr lang="kk-KZ" dirty="0">
                <a:sym typeface="Symbol"/>
              </a:rPr>
              <a:t> </a:t>
            </a:r>
            <a:r>
              <a:rPr lang="kk-KZ" baseline="-25000" dirty="0">
                <a:sym typeface="Symbol"/>
              </a:rPr>
              <a:t>4</a:t>
            </a:r>
            <a:r>
              <a:rPr lang="kk-KZ" dirty="0">
                <a:sym typeface="Symbol"/>
              </a:rPr>
              <a:t> </a:t>
            </a:r>
            <a:r>
              <a:rPr lang="ru-RU" dirty="0">
                <a:sym typeface="Symbol"/>
              </a:rPr>
              <a:t>= </a:t>
            </a:r>
            <a:r>
              <a:rPr lang="ru-RU" sz="2800" dirty="0">
                <a:sym typeface="Symbol"/>
              </a:rPr>
              <a:t>((</a:t>
            </a:r>
            <a:r>
              <a:rPr lang="ru-RU" sz="2800" i="1" dirty="0" err="1">
                <a:sym typeface="Symbol"/>
              </a:rPr>
              <a:t>х</a:t>
            </a:r>
            <a:r>
              <a:rPr lang="lt-LT" sz="2800" i="1" baseline="-25000" dirty="0">
                <a:sym typeface="Symbol"/>
              </a:rPr>
              <a:t>i</a:t>
            </a:r>
            <a:r>
              <a:rPr lang="lt-LT" sz="2800" i="1" dirty="0">
                <a:sym typeface="Symbol"/>
              </a:rPr>
              <a:t> - </a:t>
            </a:r>
            <a:r>
              <a:rPr lang="ru-RU" sz="2800" i="1" dirty="0">
                <a:sym typeface="Symbol"/>
              </a:rPr>
              <a:t>М</a:t>
            </a:r>
            <a:r>
              <a:rPr lang="ru-RU" sz="2800" dirty="0">
                <a:sym typeface="Symbol"/>
              </a:rPr>
              <a:t>)</a:t>
            </a:r>
            <a:r>
              <a:rPr lang="ru-RU" sz="2800" baseline="30000" dirty="0">
                <a:sym typeface="Symbol"/>
              </a:rPr>
              <a:t>4</a:t>
            </a:r>
            <a:r>
              <a:rPr lang="ru-RU" sz="2800" dirty="0">
                <a:sym typeface="Symbol"/>
              </a:rPr>
              <a:t> ) / </a:t>
            </a:r>
            <a:r>
              <a:rPr lang="lt-LT" sz="2800" dirty="0">
                <a:sym typeface="Symbol"/>
              </a:rPr>
              <a:t>n</a:t>
            </a:r>
            <a:endParaRPr lang="ru-RU" sz="2800" dirty="0">
              <a:sym typeface="Symbol"/>
            </a:endParaRPr>
          </a:p>
          <a:p>
            <a:r>
              <a:rPr lang="ru-RU" sz="2800" dirty="0">
                <a:sym typeface="Symbol"/>
              </a:rPr>
              <a:t>- величина </a:t>
            </a:r>
            <a:r>
              <a:rPr lang="ru-RU" sz="2800" b="1" i="1" dirty="0">
                <a:solidFill>
                  <a:srgbClr val="00B050"/>
                </a:solidFill>
              </a:rPr>
              <a:t>центрального момента  четвертого порядка</a:t>
            </a:r>
            <a:endParaRPr lang="ru-RU" sz="2800" dirty="0">
              <a:sym typeface="Symbol"/>
            </a:endParaRPr>
          </a:p>
          <a:p>
            <a:r>
              <a:rPr lang="ru-RU" sz="2800" dirty="0">
                <a:sym typeface="Symbol"/>
              </a:rPr>
              <a:t>Если вершину нормального распределения считать стандартной формой, то другие распределения, отличающиеся от нормального, можно разделить на </a:t>
            </a:r>
            <a:r>
              <a:rPr lang="ru-RU" sz="2800" b="1" i="1" dirty="0">
                <a:solidFill>
                  <a:srgbClr val="FF0000"/>
                </a:solidFill>
                <a:sym typeface="Symbol"/>
              </a:rPr>
              <a:t>островершинные</a:t>
            </a:r>
            <a:r>
              <a:rPr lang="ru-RU" sz="2800" dirty="0">
                <a:sym typeface="Symbol"/>
              </a:rPr>
              <a:t> и </a:t>
            </a:r>
            <a:r>
              <a:rPr lang="ru-RU" sz="2800" b="1" i="1" dirty="0">
                <a:solidFill>
                  <a:srgbClr val="FF0000"/>
                </a:solidFill>
                <a:sym typeface="Symbol"/>
              </a:rPr>
              <a:t>плосковершинные</a:t>
            </a:r>
            <a:r>
              <a:rPr lang="ru-RU" sz="2800" dirty="0">
                <a:sym typeface="Symbol"/>
              </a:rPr>
              <a:t> (</a:t>
            </a:r>
            <a:r>
              <a:rPr lang="ru-RU" sz="2800" dirty="0" err="1">
                <a:sym typeface="Symbol"/>
              </a:rPr>
              <a:t>Ех</a:t>
            </a:r>
            <a:r>
              <a:rPr lang="en-US" sz="2800" dirty="0">
                <a:sym typeface="Symbol"/>
              </a:rPr>
              <a:t>&gt;0</a:t>
            </a:r>
            <a:r>
              <a:rPr lang="ru-RU" sz="2800" dirty="0">
                <a:sym typeface="Symbol"/>
              </a:rPr>
              <a:t>, </a:t>
            </a:r>
            <a:r>
              <a:rPr lang="en-US" sz="2800" dirty="0">
                <a:sym typeface="Symbol"/>
              </a:rPr>
              <a:t>Ex&lt;0</a:t>
            </a:r>
            <a:r>
              <a:rPr lang="ru-RU" sz="2800" dirty="0">
                <a:sym typeface="Symbol"/>
              </a:rPr>
              <a:t>)</a:t>
            </a:r>
            <a:endParaRPr lang="en-US" sz="2800" dirty="0">
              <a:sym typeface="Symbol"/>
            </a:endParaRPr>
          </a:p>
          <a:p>
            <a:r>
              <a:rPr lang="kk-KZ" sz="2800" dirty="0">
                <a:sym typeface="Symbol"/>
              </a:rPr>
              <a:t>Показатель эксцесса Ех		Е</a:t>
            </a:r>
            <a:r>
              <a:rPr lang="ru-RU" sz="2800" dirty="0">
                <a:sym typeface="Symbol"/>
              </a:rPr>
              <a:t>= (</a:t>
            </a:r>
            <a:r>
              <a:rPr lang="ru-RU" sz="2800" baseline="-25000" dirty="0">
                <a:sym typeface="Symbol"/>
              </a:rPr>
              <a:t>4 </a:t>
            </a:r>
            <a:r>
              <a:rPr lang="ru-RU" sz="2800" dirty="0">
                <a:sym typeface="Symbol"/>
              </a:rPr>
              <a:t>/</a:t>
            </a:r>
            <a:r>
              <a:rPr lang="ru-RU" sz="2800" baseline="30000" dirty="0">
                <a:sym typeface="Symbol"/>
              </a:rPr>
              <a:t>4</a:t>
            </a:r>
            <a:r>
              <a:rPr lang="ru-RU" sz="2800" dirty="0">
                <a:sym typeface="Symbol"/>
              </a:rPr>
              <a:t>)</a:t>
            </a:r>
            <a:r>
              <a:rPr lang="ru-RU" sz="2800" baseline="30000" dirty="0">
                <a:sym typeface="Symbol"/>
              </a:rPr>
              <a:t>  </a:t>
            </a:r>
            <a:r>
              <a:rPr lang="ru-RU" sz="2800" dirty="0">
                <a:sym typeface="Symbol"/>
              </a:rPr>
              <a:t>-3</a:t>
            </a:r>
          </a:p>
          <a:p>
            <a:r>
              <a:rPr lang="lt-LT" sz="2800" dirty="0">
                <a:sym typeface="Symbol"/>
              </a:rPr>
              <a:t>- &lt; As &lt; +</a:t>
            </a:r>
            <a:endParaRPr lang="ru-RU" sz="2800" dirty="0">
              <a:sym typeface="Symbol"/>
            </a:endParaRPr>
          </a:p>
          <a:p>
            <a:r>
              <a:rPr lang="ru-RU" sz="2800" dirty="0">
                <a:sym typeface="Symbol"/>
              </a:rPr>
              <a:t>Для нормального распределения </a:t>
            </a:r>
            <a:r>
              <a:rPr lang="en-US" sz="2800" dirty="0">
                <a:sym typeface="Symbol"/>
              </a:rPr>
              <a:t>Ex=0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29931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347642"/>
          </a:xfrm>
        </p:spPr>
        <p:txBody>
          <a:bodyPr>
            <a:noAutofit/>
          </a:bodyPr>
          <a:lstStyle/>
          <a:p>
            <a:r>
              <a:rPr lang="ru-RU" sz="2000" dirty="0"/>
              <a:t>Посчитать меры изменчивости, асимметрию, </a:t>
            </a:r>
            <a:r>
              <a:rPr lang="ru-RU" sz="2000" dirty="0" err="1"/>
              <a:t>экцесс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47328447"/>
              </p:ext>
            </p:extLst>
          </p:nvPr>
        </p:nvGraphicFramePr>
        <p:xfrm>
          <a:off x="1524000" y="357166"/>
          <a:ext cx="7358082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59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ru-RU" dirty="0"/>
                        <a:t>Номер  </a:t>
                      </a:r>
                      <a:r>
                        <a:rPr lang="ru-RU" dirty="0" err="1"/>
                        <a:t>исп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i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</a:t>
                      </a:r>
                      <a:endParaRPr lang="ru-RU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2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3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4</a:t>
                      </a:r>
                      <a:endParaRPr lang="ru-RU" b="0" i="1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-1,1995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1,2744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39272" y="642919"/>
            <a:ext cx="1518364" cy="7386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M= </a:t>
            </a:r>
          </a:p>
          <a:p>
            <a:endParaRPr lang="en-US" dirty="0"/>
          </a:p>
          <a:p>
            <a:r>
              <a:rPr lang="en-US" dirty="0">
                <a:sym typeface="Symbol"/>
              </a:rPr>
              <a:t></a:t>
            </a:r>
            <a:r>
              <a:rPr lang="en-US" baseline="30000" dirty="0">
                <a:sym typeface="Symbol"/>
              </a:rPr>
              <a:t>2</a:t>
            </a:r>
          </a:p>
          <a:p>
            <a:endParaRPr lang="en-US" dirty="0">
              <a:sym typeface="Symbol"/>
            </a:endParaRPr>
          </a:p>
          <a:p>
            <a:endParaRPr lang="en-US" baseline="30000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=</a:t>
            </a:r>
            <a:r>
              <a:rPr lang="en-US" dirty="0">
                <a:sym typeface="Symbol"/>
              </a:rPr>
              <a:t>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3 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=</a:t>
            </a:r>
            <a:r>
              <a:rPr lang="en-US" dirty="0">
                <a:sym typeface="Symbol"/>
              </a:rPr>
              <a:t>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4</a:t>
            </a:r>
            <a:r>
              <a:rPr lang="ru-RU" dirty="0">
                <a:sym typeface="Symbol"/>
              </a:rPr>
              <a:t>=</a:t>
            </a:r>
            <a:r>
              <a:rPr lang="en-US" dirty="0">
                <a:sym typeface="Symbol"/>
              </a:rPr>
              <a:t> </a:t>
            </a:r>
          </a:p>
          <a:p>
            <a:endParaRPr lang="en-US" baseline="-25000" dirty="0">
              <a:sym typeface="Symbol"/>
            </a:endParaRPr>
          </a:p>
          <a:p>
            <a:r>
              <a:rPr lang="en-US" dirty="0">
                <a:sym typeface="Symbol"/>
              </a:rPr>
              <a:t>E</a:t>
            </a:r>
            <a:r>
              <a:rPr lang="ru-RU" dirty="0">
                <a:sym typeface="Symbol"/>
              </a:rPr>
              <a:t>=-</a:t>
            </a:r>
            <a:r>
              <a:rPr lang="en-US" dirty="0">
                <a:sym typeface="Symbol"/>
              </a:rPr>
              <a:t> </a:t>
            </a:r>
            <a:endParaRPr lang="ru-RU" dirty="0">
              <a:sym typeface="Symbol"/>
            </a:endParaRPr>
          </a:p>
          <a:p>
            <a:endParaRPr lang="ru-RU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(</a:t>
            </a:r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)</a:t>
            </a:r>
            <a:r>
              <a:rPr lang="en-US" dirty="0">
                <a:sym typeface="Symbol"/>
              </a:rPr>
              <a:t> =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(Ex)= 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0.103 &lt;1.836</a:t>
            </a:r>
          </a:p>
          <a:p>
            <a:r>
              <a:rPr lang="kk-KZ" dirty="0">
                <a:sym typeface="Symbol"/>
              </a:rPr>
              <a:t>симм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0.712&lt;3.675</a:t>
            </a:r>
            <a:endParaRPr lang="kk-KZ" dirty="0">
              <a:sym typeface="Symbol"/>
            </a:endParaRPr>
          </a:p>
          <a:p>
            <a:r>
              <a:rPr lang="kk-KZ" dirty="0">
                <a:sym typeface="Symbol"/>
              </a:rPr>
              <a:t>нормальное</a:t>
            </a:r>
            <a:endParaRPr lang="ru-RU" dirty="0">
              <a:sym typeface="Symbol"/>
            </a:endParaRPr>
          </a:p>
          <a:p>
            <a:endParaRPr lang="ru-RU" dirty="0">
              <a:sym typeface="Symbol"/>
            </a:endParaRPr>
          </a:p>
          <a:p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4200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При определении степени выраженности некоторого психического свойства в контрольной</a:t>
            </a:r>
            <a:r>
              <a:rPr lang="en-US" dirty="0"/>
              <a:t> </a:t>
            </a:r>
            <a:r>
              <a:rPr lang="ru-RU" dirty="0"/>
              <a:t>группе были получены следующие результаты.</a:t>
            </a:r>
          </a:p>
          <a:p>
            <a:r>
              <a:rPr lang="ru-RU" dirty="0"/>
              <a:t>Контрольная – 27, 16, 15, 13, 23, 23, 14, 15, 22, 21, 16, 16, 18, 17, 10, 12, 17</a:t>
            </a:r>
          </a:p>
          <a:p>
            <a:r>
              <a:rPr lang="ru-RU" dirty="0"/>
              <a:t>Построить кривую распределения признака, рассчитать меры центральной тенденции, изменчивости, отклонения от симметрического, отклонения формы строения вершины симметрической кривой от нормальной</a:t>
            </a:r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582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История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30262352"/>
              </p:ext>
            </p:extLst>
          </p:nvPr>
        </p:nvGraphicFramePr>
        <p:xfrm>
          <a:off x="1024128" y="1600199"/>
          <a:ext cx="9266047" cy="5257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26" name="AutoShape 2" descr="upload.wikimedia.org/wikipedia/commons/7/78/SPS...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upload.wikimedia.org/wikipedia/commons/7/78/SPS...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SPSS An IBM Company logo.sv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39136" y="0"/>
            <a:ext cx="2428864" cy="2428868"/>
          </a:xfrm>
          <a:prstGeom prst="rect">
            <a:avLst/>
          </a:prstGeom>
          <a:noFill/>
        </p:spPr>
      </p:pic>
      <p:sp>
        <p:nvSpPr>
          <p:cNvPr id="9" name="Скругленный прямоугольник 8"/>
          <p:cNvSpPr/>
          <p:nvPr/>
        </p:nvSpPr>
        <p:spPr>
          <a:xfrm>
            <a:off x="7315211" y="5157797"/>
            <a:ext cx="121444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1992 </a:t>
            </a:r>
          </a:p>
          <a:p>
            <a:pPr algn="ctr"/>
            <a:r>
              <a:rPr lang="kk-KZ" dirty="0"/>
              <a:t>Для </a:t>
            </a:r>
            <a:r>
              <a:rPr lang="en-US" dirty="0"/>
              <a:t>Windows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8116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4475" y="228600"/>
            <a:ext cx="10010775" cy="1200136"/>
          </a:xfrm>
        </p:spPr>
        <p:txBody>
          <a:bodyPr>
            <a:normAutofit fontScale="90000"/>
          </a:bodyPr>
          <a:lstStyle/>
          <a:p>
            <a:r>
              <a:rPr lang="ru-RU" dirty="0"/>
              <a:t>Методы статистической обработки информации: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81075" y="1428736"/>
            <a:ext cx="10544175" cy="4738702"/>
          </a:xfrm>
        </p:spPr>
        <p:txBody>
          <a:bodyPr>
            <a:noAutofit/>
          </a:bodyPr>
          <a:lstStyle/>
          <a:p>
            <a:r>
              <a:rPr lang="ru-RU" sz="2000" dirty="0"/>
              <a:t>суммарные статистики по отдельным переменным;</a:t>
            </a:r>
          </a:p>
          <a:p>
            <a:r>
              <a:rPr lang="ru-RU" sz="2000" dirty="0"/>
              <a:t>частоты, суммарные статистики и графики для произвольного числа переменных;</a:t>
            </a:r>
          </a:p>
          <a:p>
            <a:r>
              <a:rPr lang="ru-RU" sz="2000" dirty="0"/>
              <a:t>построение N-мерных таблиц сопряженности и получение мер связи; средние, стандартные отклонения и суммы по группам;</a:t>
            </a:r>
          </a:p>
          <a:p>
            <a:r>
              <a:rPr lang="ru-RU" sz="2000" dirty="0"/>
              <a:t>дисперсионный анализ и множественные сравнения;</a:t>
            </a:r>
          </a:p>
          <a:p>
            <a:r>
              <a:rPr lang="ru-RU" sz="2000" dirty="0"/>
              <a:t>корреляционный анализ; </a:t>
            </a:r>
            <a:r>
              <a:rPr lang="ru-RU" sz="2000" dirty="0" err="1"/>
              <a:t>дискриминантный</a:t>
            </a:r>
            <a:r>
              <a:rPr lang="ru-RU" sz="2000" dirty="0"/>
              <a:t> анализ; однофакторный дисперсионный анализ;</a:t>
            </a:r>
          </a:p>
          <a:p>
            <a:r>
              <a:rPr lang="ru-RU" sz="2000" dirty="0"/>
              <a:t>общая линейная модель дисперсионного анализа (GLM);</a:t>
            </a:r>
          </a:p>
          <a:p>
            <a:r>
              <a:rPr lang="ru-RU" sz="2000" dirty="0"/>
              <a:t>факторный анализ;</a:t>
            </a:r>
          </a:p>
          <a:p>
            <a:r>
              <a:rPr lang="ru-RU" sz="2000" dirty="0"/>
              <a:t>кластерный анализ;</a:t>
            </a:r>
          </a:p>
          <a:p>
            <a:r>
              <a:rPr lang="ru-RU" sz="2000" dirty="0"/>
              <a:t>иерархический кластерный анализ;</a:t>
            </a:r>
          </a:p>
          <a:p>
            <a:r>
              <a:rPr lang="ru-RU" sz="2000" dirty="0"/>
              <a:t>многомерный дисперсионный анализ; непараметрические тесты; множественная регрессия;</a:t>
            </a:r>
          </a:p>
          <a:p>
            <a:r>
              <a:rPr lang="ru-RU" sz="2000" dirty="0"/>
              <a:t>и т.д.</a:t>
            </a:r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232079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b="1" u="sng" dirty="0" err="1">
                <a:hlinkClick r:id="rId2" tooltip="Microsoft Office"/>
              </a:rPr>
              <a:t>Microsoft</a:t>
            </a:r>
            <a:r>
              <a:rPr lang="ru-RU" b="1" u="sng" dirty="0">
                <a:hlinkClick r:id="rId2" tooltip="Microsoft Office"/>
              </a:rPr>
              <a:t> </a:t>
            </a:r>
            <a:r>
              <a:rPr lang="ru-RU" b="1" u="sng" dirty="0" err="1">
                <a:hlinkClick r:id="rId2" tooltip="Microsoft Office"/>
              </a:rPr>
              <a:t>Office</a:t>
            </a:r>
            <a:r>
              <a:rPr lang="ru-RU" b="1" dirty="0"/>
              <a:t> </a:t>
            </a:r>
            <a:r>
              <a:rPr lang="ru-RU" b="1" dirty="0" err="1"/>
              <a:t>Excel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— </a:t>
            </a:r>
            <a:r>
              <a:rPr lang="ru-RU" u="sng" dirty="0">
                <a:hlinkClick r:id="rId3" tooltip="Компьютерная программа"/>
              </a:rPr>
              <a:t>программа</a:t>
            </a:r>
            <a:r>
              <a:rPr lang="ru-RU" dirty="0"/>
              <a:t> для работы с </a:t>
            </a:r>
            <a:r>
              <a:rPr lang="ru-RU" u="sng" dirty="0">
                <a:hlinkClick r:id="rId4" tooltip="Электронная таблица"/>
              </a:rPr>
              <a:t>электронными таблицами</a:t>
            </a:r>
            <a:r>
              <a:rPr lang="ru-RU" dirty="0"/>
              <a:t>, созданная корпорацией </a:t>
            </a:r>
            <a:r>
              <a:rPr lang="ru-RU" u="sng" dirty="0" err="1">
                <a:hlinkClick r:id="rId5" tooltip="Microsoft"/>
              </a:rPr>
              <a:t>Microsoft</a:t>
            </a:r>
            <a:r>
              <a:rPr lang="ru-RU" dirty="0"/>
              <a:t> для </a:t>
            </a:r>
            <a:r>
              <a:rPr lang="ru-RU" u="sng" dirty="0" err="1">
                <a:hlinkClick r:id="rId6" tooltip="Microsoft Windows"/>
              </a:rPr>
              <a:t>MicrosoftWindows</a:t>
            </a:r>
            <a:r>
              <a:rPr lang="ru-RU" dirty="0"/>
              <a:t>, </a:t>
            </a:r>
            <a:r>
              <a:rPr lang="ru-RU" u="sng" dirty="0" err="1">
                <a:hlinkClick r:id="rId7" tooltip="Windows NT"/>
              </a:rPr>
              <a:t>Windows</a:t>
            </a:r>
            <a:r>
              <a:rPr lang="ru-RU" u="sng" dirty="0">
                <a:hlinkClick r:id="rId7" tooltip="Windows NT"/>
              </a:rPr>
              <a:t> NT</a:t>
            </a:r>
            <a:r>
              <a:rPr lang="ru-RU" dirty="0"/>
              <a:t> и </a:t>
            </a:r>
            <a:r>
              <a:rPr lang="ru-RU" u="sng" dirty="0" err="1">
                <a:hlinkClick r:id="rId8" tooltip="Mac OS"/>
              </a:rPr>
              <a:t>Mac</a:t>
            </a:r>
            <a:r>
              <a:rPr lang="ru-RU" u="sng" dirty="0">
                <a:hlinkClick r:id="rId8" tooltip="Mac OS"/>
              </a:rPr>
              <a:t> OS</a:t>
            </a:r>
            <a:r>
              <a:rPr lang="ru-RU" dirty="0"/>
              <a:t>, а также </a:t>
            </a:r>
            <a:r>
              <a:rPr lang="ru-RU" u="sng" dirty="0" err="1">
                <a:hlinkClick r:id="rId9" tooltip="Android"/>
              </a:rPr>
              <a:t>Android</a:t>
            </a:r>
            <a:r>
              <a:rPr lang="ru-RU" dirty="0"/>
              <a:t>, </a:t>
            </a:r>
            <a:r>
              <a:rPr lang="ru-RU" u="sng" dirty="0" err="1">
                <a:hlinkClick r:id="rId10" tooltip="IOS"/>
              </a:rPr>
              <a:t>iOS</a:t>
            </a:r>
            <a:r>
              <a:rPr lang="ru-RU" dirty="0"/>
              <a:t> и </a:t>
            </a:r>
            <a:r>
              <a:rPr lang="ru-RU" u="sng" dirty="0" err="1">
                <a:hlinkClick r:id="rId11" tooltip="Windows Phone"/>
              </a:rPr>
              <a:t>WindowsPhone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3095604" y="4714884"/>
          <a:ext cx="6096000" cy="1603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307423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Меры изменчивости</a:t>
            </a:r>
          </a:p>
          <a:p>
            <a:r>
              <a:rPr lang="ru-RU" dirty="0"/>
              <a:t>Таблицы и графики распределения частот</a:t>
            </a:r>
          </a:p>
          <a:p>
            <a:r>
              <a:rPr lang="ru-RU" dirty="0"/>
              <a:t>Распределение признака</a:t>
            </a:r>
          </a:p>
          <a:p>
            <a:r>
              <a:rPr lang="ru-RU" dirty="0"/>
              <a:t>Квантили распределения</a:t>
            </a:r>
          </a:p>
          <a:p>
            <a:r>
              <a:rPr lang="ru-RU" dirty="0"/>
              <a:t>Нормальное распределение</a:t>
            </a:r>
          </a:p>
          <a:p>
            <a:pPr lvl="1"/>
            <a:r>
              <a:rPr lang="ru-RU" dirty="0"/>
              <a:t>История</a:t>
            </a:r>
          </a:p>
          <a:p>
            <a:pPr lvl="1"/>
            <a:endParaRPr lang="ru-RU" dirty="0"/>
          </a:p>
          <a:p>
            <a:r>
              <a:rPr lang="ru-RU" dirty="0"/>
              <a:t>Характеристики формы распределения</a:t>
            </a:r>
          </a:p>
          <a:p>
            <a:r>
              <a:rPr lang="ru-RU" dirty="0"/>
              <a:t>Меры отклонения распределения от симметрического</a:t>
            </a:r>
            <a:r>
              <a:rPr lang="en-US" dirty="0"/>
              <a:t> (</a:t>
            </a:r>
            <a:r>
              <a:rPr lang="kk-KZ" dirty="0"/>
              <a:t>коэфф</a:t>
            </a:r>
            <a:r>
              <a:rPr lang="ru-RU" dirty="0"/>
              <a:t>.асимметрии</a:t>
            </a:r>
            <a:r>
              <a:rPr lang="en-US" dirty="0"/>
              <a:t>)</a:t>
            </a:r>
            <a:r>
              <a:rPr lang="ru-RU" dirty="0"/>
              <a:t>.</a:t>
            </a:r>
          </a:p>
          <a:p>
            <a:r>
              <a:rPr lang="ru-RU" dirty="0"/>
              <a:t>Меры крутизны (</a:t>
            </a:r>
            <a:r>
              <a:rPr lang="ru-RU" dirty="0" err="1"/>
              <a:t>островершинности</a:t>
            </a:r>
            <a:r>
              <a:rPr lang="ru-RU" dirty="0"/>
              <a:t>) /</a:t>
            </a:r>
            <a:r>
              <a:rPr lang="ru-RU" dirty="0" err="1"/>
              <a:t>коэф.эксцесса</a:t>
            </a:r>
            <a:r>
              <a:rPr lang="ru-RU" dirty="0"/>
              <a:t>/</a:t>
            </a:r>
          </a:p>
          <a:p>
            <a:endParaRPr lang="ru-RU" dirty="0"/>
          </a:p>
          <a:p>
            <a:endParaRPr lang="ru-RU" dirty="0"/>
          </a:p>
          <a:p>
            <a:pPr lvl="2"/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802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809720" y="285728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spcBef>
                <a:spcPct val="0"/>
              </a:spcBef>
              <a:defRPr/>
            </a:pPr>
            <a:r>
              <a:rPr lang="kk-KZ" sz="2800" dirty="0">
                <a:latin typeface="+mj-lt"/>
                <a:ea typeface="+mj-ea"/>
                <a:cs typeface="+mj-cs"/>
              </a:rPr>
              <a:t>Литература</a:t>
            </a:r>
            <a:endParaRPr lang="ru-RU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quarter" idx="1"/>
          </p:nvPr>
        </p:nvSpPr>
        <p:spPr>
          <a:xfrm>
            <a:off x="1809719" y="1000109"/>
            <a:ext cx="9742629" cy="5857891"/>
          </a:xfrm>
        </p:spPr>
        <p:txBody>
          <a:bodyPr>
            <a:noAutofit/>
          </a:bodyPr>
          <a:lstStyle/>
          <a:p>
            <a:r>
              <a:rPr lang="ru-RU" sz="1600" dirty="0"/>
              <a:t>Новикова Н.В., Новиков А.И. Математические методы в психологии. – М., 2015 (</a:t>
            </a:r>
            <a:r>
              <a:rPr lang="en-US" sz="1600" dirty="0" err="1"/>
              <a:t>Exel</a:t>
            </a:r>
            <a:r>
              <a:rPr lang="en-US" sz="1600" dirty="0"/>
              <a:t> </a:t>
            </a:r>
            <a:r>
              <a:rPr lang="kk-KZ" sz="1600" dirty="0"/>
              <a:t>и </a:t>
            </a:r>
            <a:r>
              <a:rPr lang="en-US" sz="1600" dirty="0"/>
              <a:t>SPSS</a:t>
            </a:r>
            <a:r>
              <a:rPr lang="ru-RU" sz="1600" dirty="0"/>
              <a:t>)</a:t>
            </a:r>
          </a:p>
          <a:p>
            <a:r>
              <a:rPr lang="ru-RU" sz="1600" dirty="0"/>
              <a:t>Гребенникова, И. В. Методы математической обработки экспериментальных данных: </a:t>
            </a:r>
            <a:r>
              <a:rPr lang="ru-RU" sz="1600" dirty="0" err="1"/>
              <a:t>учеб-но-методическое</a:t>
            </a:r>
            <a:r>
              <a:rPr lang="ru-RU" sz="1600" dirty="0"/>
              <a:t> пособие / И. В. Гребенникова. — Екатеринбург : Изд-во  Урал. ун-та, 2015. — 124 с.</a:t>
            </a:r>
          </a:p>
          <a:p>
            <a:r>
              <a:rPr lang="ru-RU" sz="1600" dirty="0" err="1"/>
              <a:t>Наследов</a:t>
            </a:r>
            <a:r>
              <a:rPr lang="ru-RU" sz="1600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kk-KZ" sz="1600" dirty="0"/>
              <a:t>Болтаева Ә.М. Психологиялық ғылыми зерттеулерді ұйымдастыру: оқу құралы. – Алматы, 2015. – 122 б.</a:t>
            </a:r>
            <a:endParaRPr lang="ru-RU" sz="1600" dirty="0"/>
          </a:p>
          <a:p>
            <a:r>
              <a:rPr lang="ru-RU" sz="1600" dirty="0"/>
              <a:t>Титкова Л.С. Математические методы в психологии. - Владивосток, 2002. – 85с.</a:t>
            </a:r>
          </a:p>
          <a:p>
            <a:r>
              <a:rPr lang="ru-RU" sz="1600" dirty="0"/>
              <a:t>Сидоренко, Е. В.     Методы математической обработки в психологии [Текст] : монография / Е. В. Сидоренко. - Санкт-Петербург : Социально-психологический центр, 1996. - 349,[3] с.</a:t>
            </a:r>
          </a:p>
          <a:p>
            <a:r>
              <a:rPr lang="en-US" sz="1600" dirty="0"/>
              <a:t>George D., </a:t>
            </a:r>
            <a:r>
              <a:rPr lang="en-US" sz="1600" dirty="0" err="1"/>
              <a:t>Mallery</a:t>
            </a:r>
            <a:r>
              <a:rPr lang="en-US" sz="1600" dirty="0"/>
              <a:t> P. IBM SPSS Statistics 23 Step by Step: A Simple Guide and Reference. – </a:t>
            </a:r>
            <a:r>
              <a:rPr lang="en-US" sz="1600" dirty="0" err="1"/>
              <a:t>Routledge</a:t>
            </a:r>
            <a:r>
              <a:rPr lang="en-US" sz="1600" dirty="0"/>
              <a:t>, 2016. </a:t>
            </a:r>
            <a:endParaRPr lang="ru-RU" sz="1600" dirty="0"/>
          </a:p>
          <a:p>
            <a:r>
              <a:rPr lang="lt-LT" sz="1600" dirty="0">
                <a:hlinkClick r:id="rId2"/>
              </a:rPr>
              <a:t>https://ru.coursera.org/lecture/matematicheskiye-metody-v-psikhologii/vidieo-3-1-normal-noie-raspriedielieniie-pbNpV</a:t>
            </a:r>
            <a:endParaRPr lang="ru-RU" sz="1600" dirty="0"/>
          </a:p>
          <a:p>
            <a:endParaRPr lang="ru-RU" sz="1600" dirty="0"/>
          </a:p>
          <a:p>
            <a:r>
              <a:rPr lang="en-US" sz="1600" dirty="0"/>
              <a:t>Z-</a:t>
            </a:r>
            <a:r>
              <a:rPr lang="kk-KZ" sz="1600" dirty="0"/>
              <a:t>преобразование</a:t>
            </a:r>
          </a:p>
          <a:p>
            <a:r>
              <a:rPr lang="en-US" sz="1600" dirty="0">
                <a:hlinkClick r:id="rId3"/>
              </a:rPr>
              <a:t>https://statanaliz.info/statistica/teoriya-veroyatnostej/normalnoe-raspredelenie-v-excel/</a:t>
            </a:r>
            <a:endParaRPr lang="kk-KZ" sz="1600" dirty="0"/>
          </a:p>
          <a:p>
            <a:r>
              <a:rPr lang="kk-KZ" sz="1600" dirty="0"/>
              <a:t>Доска Гальтона </a:t>
            </a:r>
            <a:r>
              <a:rPr lang="en-US" sz="1600" dirty="0">
                <a:hlinkClick r:id="rId4"/>
              </a:rPr>
              <a:t>https://www.youtube.com/watch?v=EDkDv7CzHP0&amp;ab_channel=EduSpb</a:t>
            </a:r>
            <a:endParaRPr lang="kk-KZ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39848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761</TotalTime>
  <Words>2442</Words>
  <Application>Microsoft Office PowerPoint</Application>
  <PresentationFormat>Широкоэкранный</PresentationFormat>
  <Paragraphs>425</Paragraphs>
  <Slides>44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55" baseType="lpstr">
      <vt:lpstr>Arial</vt:lpstr>
      <vt:lpstr>Arial</vt:lpstr>
      <vt:lpstr>Calibri</vt:lpstr>
      <vt:lpstr>Cambria Math</vt:lpstr>
      <vt:lpstr>math</vt:lpstr>
      <vt:lpstr>Symbol</vt:lpstr>
      <vt:lpstr>Tw Cen MT</vt:lpstr>
      <vt:lpstr>Tw Cen MT Condensed</vt:lpstr>
      <vt:lpstr>Wingdings</vt:lpstr>
      <vt:lpstr>Wingdings 3</vt:lpstr>
      <vt:lpstr>Интеграл</vt:lpstr>
      <vt:lpstr>Лекция 9. Психологическое измерение.  Меры изменчивости.  Нормальный закон распределения  </vt:lpstr>
      <vt:lpstr>Назовите виды эксперимента</vt:lpstr>
      <vt:lpstr>Метод «Бортовой журнал»</vt:lpstr>
      <vt:lpstr>Statistical Package for the Social Sciences </vt:lpstr>
      <vt:lpstr>История</vt:lpstr>
      <vt:lpstr>Методы статистической обработки информации:</vt:lpstr>
      <vt:lpstr> Microsoft Office Excel</vt:lpstr>
      <vt:lpstr>Вопросы </vt:lpstr>
      <vt:lpstr>Презентация PowerPoint</vt:lpstr>
      <vt:lpstr>Меры центральной тенденции (средние величины)  Меры изменчивости</vt:lpstr>
      <vt:lpstr>Меры изменчивости</vt:lpstr>
      <vt:lpstr>Презентация PowerPoint</vt:lpstr>
      <vt:lpstr>Презентация PowerPoint</vt:lpstr>
      <vt:lpstr>Презентация PowerPoint</vt:lpstr>
      <vt:lpstr>Свойства дисперсии</vt:lpstr>
      <vt:lpstr>Средне квадратическое отклонение</vt:lpstr>
      <vt:lpstr>Варьирование считается: </vt:lpstr>
      <vt:lpstr>Таблицы и графики частот</vt:lpstr>
      <vt:lpstr>Презентация PowerPoint</vt:lpstr>
      <vt:lpstr>Презентация PowerPoint</vt:lpstr>
      <vt:lpstr>Презентация PowerPoint</vt:lpstr>
      <vt:lpstr>Презентация PowerPoint</vt:lpstr>
      <vt:lpstr>Квантили распределения</vt:lpstr>
      <vt:lpstr>Иллюстрации квартилей</vt:lpstr>
      <vt:lpstr>Процентили</vt:lpstr>
      <vt:lpstr>Нормальное распределение</vt:lpstr>
      <vt:lpstr>Нормальное распределение </vt:lpstr>
      <vt:lpstr>Формула нормального распределения</vt:lpstr>
      <vt:lpstr>Кривая нормального распределения</vt:lpstr>
      <vt:lpstr>Правило трех  3 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</vt:lpstr>
      <vt:lpstr>Характеристики формы распределения</vt:lpstr>
      <vt:lpstr>Характеристики формы распредления</vt:lpstr>
      <vt:lpstr>Характеристики  формы распредления</vt:lpstr>
      <vt:lpstr>Мера отклонения формы строения вершины симметрической кривой от нормальной = показатель эксцесса Ex</vt:lpstr>
      <vt:lpstr>Посчитать меры изменчивости, асимметрию, экцесс</vt:lpstr>
      <vt:lpstr>Задача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6. Классификация методов психологического исследования Лекция 7. Неэкспериментальные методы исследования</dc:title>
  <dc:creator>Учетная запись Майкрософт</dc:creator>
  <cp:lastModifiedBy>Мынбаева Айгерим</cp:lastModifiedBy>
  <cp:revision>63</cp:revision>
  <cp:lastPrinted>2022-11-01T15:55:00Z</cp:lastPrinted>
  <dcterms:created xsi:type="dcterms:W3CDTF">2022-10-09T05:39:33Z</dcterms:created>
  <dcterms:modified xsi:type="dcterms:W3CDTF">2025-08-31T11:20:25Z</dcterms:modified>
</cp:coreProperties>
</file>